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57" r:id="rId3"/>
    <p:sldId id="271" r:id="rId4"/>
    <p:sldId id="272" r:id="rId5"/>
    <p:sldId id="258" r:id="rId6"/>
    <p:sldId id="259" r:id="rId7"/>
    <p:sldId id="262" r:id="rId8"/>
    <p:sldId id="261" r:id="rId9"/>
    <p:sldId id="263" r:id="rId10"/>
    <p:sldId id="260" r:id="rId11"/>
    <p:sldId id="264" r:id="rId12"/>
    <p:sldId id="265" r:id="rId13"/>
    <p:sldId id="266" r:id="rId14"/>
    <p:sldId id="267" r:id="rId15"/>
    <p:sldId id="268" r:id="rId16"/>
    <p:sldId id="269"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57" d="100"/>
          <a:sy n="57" d="100"/>
        </p:scale>
        <p:origin x="72" y="8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293337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382382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369937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F890C9-3CF0-400B-9D45-1700E88CBD47}"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269478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F890C9-3CF0-400B-9D45-1700E88CBD47}" type="datetimeFigureOut">
              <a:rPr lang="en-US" smtClean="0"/>
              <a:t>1/29/2021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25077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F890C9-3CF0-400B-9D45-1700E88CBD47}" type="datetimeFigureOut">
              <a:rPr lang="en-US" smtClean="0"/>
              <a:t>1/29/2021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3312699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F890C9-3CF0-400B-9D45-1700E88CBD47}" type="datetimeFigureOut">
              <a:rPr lang="en-US" smtClean="0"/>
              <a:t>1/29/2021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67162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F890C9-3CF0-400B-9D45-1700E88CBD47}"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325779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B8BD1-15A5-4506-912B-A620EBD16006}" type="slidenum">
              <a:rPr lang="en-US" smtClean="0"/>
              <a:t>‹#›</a:t>
            </a:fld>
            <a:endParaRPr lang="en-US"/>
          </a:p>
        </p:txBody>
      </p:sp>
      <p:sp>
        <p:nvSpPr>
          <p:cNvPr id="5" name="Date Placeholder 4"/>
          <p:cNvSpPr>
            <a:spLocks noGrp="1"/>
          </p:cNvSpPr>
          <p:nvPr>
            <p:ph type="dt" sz="half" idx="10"/>
          </p:nvPr>
        </p:nvSpPr>
        <p:spPr/>
        <p:txBody>
          <a:bodyPr/>
          <a:lstStyle/>
          <a:p>
            <a:fld id="{9EF890C9-3CF0-400B-9D45-1700E88CBD47}" type="datetimeFigureOut">
              <a:rPr lang="en-US" smtClean="0"/>
              <a:t>1/29/2021</a:t>
            </a:fld>
            <a:endParaRPr lang="en-US"/>
          </a:p>
        </p:txBody>
      </p:sp>
    </p:spTree>
    <p:extLst>
      <p:ext uri="{BB962C8B-B14F-4D97-AF65-F5344CB8AC3E}">
        <p14:creationId xmlns:p14="http://schemas.microsoft.com/office/powerpoint/2010/main" val="1890114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2052435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8217893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11993324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81698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1046479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3787483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F890C9-3CF0-400B-9D45-1700E88CBD47}"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B8BD1-15A5-4506-912B-A620EBD16006}" type="slidenum">
              <a:rPr lang="en-US" smtClean="0"/>
              <a:t>‹#›</a:t>
            </a:fld>
            <a:endParaRPr lang="en-US"/>
          </a:p>
        </p:txBody>
      </p:sp>
    </p:spTree>
    <p:extLst>
      <p:ext uri="{BB962C8B-B14F-4D97-AF65-F5344CB8AC3E}">
        <p14:creationId xmlns:p14="http://schemas.microsoft.com/office/powerpoint/2010/main" val="1163669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EF890C9-3CF0-400B-9D45-1700E88CBD47}" type="datetimeFigureOut">
              <a:rPr lang="en-US" smtClean="0"/>
              <a:t>1/29/2021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37B8BD1-15A5-4506-912B-A620EBD16006}" type="slidenum">
              <a:rPr lang="en-US" smtClean="0"/>
              <a:t>‹#›</a:t>
            </a:fld>
            <a:endParaRPr lang="en-US"/>
          </a:p>
        </p:txBody>
      </p:sp>
    </p:spTree>
    <p:extLst>
      <p:ext uri="{BB962C8B-B14F-4D97-AF65-F5344CB8AC3E}">
        <p14:creationId xmlns:p14="http://schemas.microsoft.com/office/powerpoint/2010/main" val="357038858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FE2CE4-588C-4203-B2EF-E55A7BEB15B3}"/>
              </a:ext>
            </a:extLst>
          </p:cNvPr>
          <p:cNvSpPr>
            <a:spLocks noGrp="1"/>
          </p:cNvSpPr>
          <p:nvPr>
            <p:ph type="ctrTitle"/>
          </p:nvPr>
        </p:nvSpPr>
        <p:spPr>
          <a:xfrm>
            <a:off x="910046" y="306976"/>
            <a:ext cx="9144000" cy="1910807"/>
          </a:xfrm>
        </p:spPr>
        <p:txBody>
          <a:bodyPr/>
          <a:lstStyle/>
          <a:p>
            <a:pPr algn="ctr"/>
            <a:r>
              <a:rPr lang="en-US" b="1" dirty="0">
                <a:solidFill>
                  <a:srgbClr val="0070C0"/>
                </a:solidFill>
              </a:rPr>
              <a:t>PHRF-LO AGM</a:t>
            </a:r>
            <a:br>
              <a:rPr lang="en-US" b="1" dirty="0">
                <a:solidFill>
                  <a:srgbClr val="0070C0"/>
                </a:solidFill>
              </a:rPr>
            </a:br>
            <a:r>
              <a:rPr lang="en-US" b="1" dirty="0">
                <a:solidFill>
                  <a:srgbClr val="0070C0"/>
                </a:solidFill>
              </a:rPr>
              <a:t>January 2021</a:t>
            </a:r>
          </a:p>
        </p:txBody>
      </p:sp>
      <p:sp>
        <p:nvSpPr>
          <p:cNvPr id="3" name="Subtitle 2">
            <a:extLst>
              <a:ext uri="{FF2B5EF4-FFF2-40B4-BE49-F238E27FC236}">
                <a16:creationId xmlns:a16="http://schemas.microsoft.com/office/drawing/2014/main" xmlns="" id="{09805C01-046C-45D3-95B7-F9FFD5D255E2}"/>
              </a:ext>
            </a:extLst>
          </p:cNvPr>
          <p:cNvSpPr>
            <a:spLocks noGrp="1"/>
          </p:cNvSpPr>
          <p:nvPr>
            <p:ph type="subTitle" idx="1"/>
          </p:nvPr>
        </p:nvSpPr>
        <p:spPr>
          <a:xfrm>
            <a:off x="618268" y="2608944"/>
            <a:ext cx="9727556" cy="4062547"/>
          </a:xfrm>
        </p:spPr>
        <p:txBody>
          <a:bodyPr>
            <a:normAutofit fontScale="70000" lnSpcReduction="20000"/>
          </a:bodyPr>
          <a:lstStyle/>
          <a:p>
            <a:pPr algn="l"/>
            <a:r>
              <a:rPr lang="en-US" sz="3600" b="1" dirty="0">
                <a:solidFill>
                  <a:schemeClr val="tx1"/>
                </a:solidFill>
              </a:rPr>
              <a:t>7.2 Handicapping Rule Change Proposals</a:t>
            </a:r>
          </a:p>
          <a:p>
            <a:pPr marL="971550" lvl="1" indent="-514350" algn="l">
              <a:buClrTx/>
              <a:buSzPct val="100000"/>
              <a:buFont typeface="+mj-lt"/>
              <a:buAutoNum type="alphaLcParenR"/>
            </a:pPr>
            <a:r>
              <a:rPr lang="hu-HU" sz="3400" dirty="0" smtClean="0">
                <a:solidFill>
                  <a:schemeClr val="tx1"/>
                </a:solidFill>
                <a:latin typeface="Tw Cen MT" panose="020B0602020104020603" pitchFamily="34" charset="0"/>
              </a:rPr>
              <a:t>Limit </a:t>
            </a:r>
            <a:r>
              <a:rPr lang="hu-HU" sz="3400" dirty="0">
                <a:solidFill>
                  <a:schemeClr val="tx1"/>
                </a:solidFill>
                <a:latin typeface="Tw Cen MT" panose="020B0602020104020603" pitchFamily="34" charset="0"/>
              </a:rPr>
              <a:t>the </a:t>
            </a:r>
            <a:r>
              <a:rPr lang="en-US" sz="3400" dirty="0">
                <a:solidFill>
                  <a:schemeClr val="tx1"/>
                </a:solidFill>
                <a:latin typeface="Tw Cen MT" panose="020B0602020104020603" pitchFamily="34" charset="0"/>
              </a:rPr>
              <a:t>minimum symmetrical spinnaker Mid-Girth (MG</a:t>
            </a:r>
            <a:r>
              <a:rPr lang="en-US" sz="3400" dirty="0" smtClean="0">
                <a:solidFill>
                  <a:schemeClr val="tx1"/>
                </a:solidFill>
                <a:latin typeface="Tw Cen MT" panose="020B0602020104020603" pitchFamily="34" charset="0"/>
              </a:rPr>
              <a:t>)</a:t>
            </a:r>
          </a:p>
          <a:p>
            <a:pPr marL="971550" lvl="1" indent="-514350" algn="l">
              <a:buClrTx/>
              <a:buSzPct val="100000"/>
              <a:buFont typeface="+mj-lt"/>
              <a:buAutoNum type="alphaLcParenR"/>
            </a:pPr>
            <a:r>
              <a:rPr lang="en-US" sz="3400">
                <a:solidFill>
                  <a:schemeClr val="tx1"/>
                </a:solidFill>
                <a:latin typeface="Tw Cen MT" panose="020B0602020104020603" pitchFamily="34" charset="0"/>
              </a:rPr>
              <a:t>Spinnaker girth </a:t>
            </a:r>
            <a:r>
              <a:rPr lang="en-US" sz="3400">
                <a:solidFill>
                  <a:schemeClr val="tx1"/>
                </a:solidFill>
                <a:latin typeface="Tw Cen MT" panose="020B0602020104020603" pitchFamily="34" charset="0"/>
              </a:rPr>
              <a:t>measurement </a:t>
            </a:r>
            <a:r>
              <a:rPr lang="en-US" sz="3400" smtClean="0">
                <a:solidFill>
                  <a:schemeClr val="tx1"/>
                </a:solidFill>
                <a:latin typeface="Tw Cen MT" panose="020B0602020104020603" pitchFamily="34" charset="0"/>
              </a:rPr>
              <a:t>change</a:t>
            </a:r>
            <a:endParaRPr lang="hu-HU" sz="3400" dirty="0">
              <a:solidFill>
                <a:schemeClr val="tx1"/>
              </a:solidFill>
              <a:latin typeface="Tw Cen MT" panose="020B0602020104020603" pitchFamily="34" charset="0"/>
            </a:endParaRPr>
          </a:p>
          <a:p>
            <a:pPr marL="971550" lvl="1" indent="-514350" algn="l">
              <a:buClrTx/>
              <a:buSzPct val="100000"/>
              <a:buFont typeface="+mj-lt"/>
              <a:buAutoNum type="alphaLcParenR"/>
            </a:pPr>
            <a:r>
              <a:rPr lang="hu-HU" sz="3400" dirty="0">
                <a:solidFill>
                  <a:schemeClr val="tx1"/>
                </a:solidFill>
                <a:latin typeface="Tw Cen MT" panose="020B0602020104020603" pitchFamily="34" charset="0"/>
              </a:rPr>
              <a:t>FS </a:t>
            </a:r>
            <a:r>
              <a:rPr lang="en-US" sz="3400" dirty="0">
                <a:solidFill>
                  <a:schemeClr val="tx1"/>
                </a:solidFill>
                <a:latin typeface="Tw Cen MT" panose="020B0602020104020603" pitchFamily="34" charset="0"/>
              </a:rPr>
              <a:t>handicap shall not</a:t>
            </a:r>
            <a:r>
              <a:rPr lang="hu-HU" sz="3400" dirty="0">
                <a:solidFill>
                  <a:schemeClr val="tx1"/>
                </a:solidFill>
                <a:latin typeface="Tw Cen MT" panose="020B0602020104020603" pitchFamily="34" charset="0"/>
              </a:rPr>
              <a:t> be slower than NFS </a:t>
            </a:r>
            <a:r>
              <a:rPr lang="en-CA" sz="3400" dirty="0">
                <a:solidFill>
                  <a:schemeClr val="tx1"/>
                </a:solidFill>
                <a:latin typeface="Tw Cen MT" panose="020B0602020104020603" pitchFamily="34" charset="0"/>
              </a:rPr>
              <a:t>o</a:t>
            </a:r>
            <a:r>
              <a:rPr lang="hu-HU" sz="3400" dirty="0">
                <a:solidFill>
                  <a:schemeClr val="tx1"/>
                </a:solidFill>
                <a:latin typeface="Tw Cen MT" panose="020B0602020104020603" pitchFamily="34" charset="0"/>
              </a:rPr>
              <a:t>n a certificate</a:t>
            </a:r>
          </a:p>
          <a:p>
            <a:pPr marL="971550" lvl="1" indent="-514350" algn="l">
              <a:buClrTx/>
              <a:buSzPct val="100000"/>
              <a:buFont typeface="+mj-lt"/>
              <a:buAutoNum type="alphaLcParenR"/>
            </a:pPr>
            <a:r>
              <a:rPr lang="en-US" sz="3400" dirty="0">
                <a:solidFill>
                  <a:schemeClr val="tx1"/>
                </a:solidFill>
                <a:latin typeface="Tw Cen MT" panose="020B0602020104020603" pitchFamily="34" charset="0"/>
              </a:rPr>
              <a:t>CL fixed sprit credit change</a:t>
            </a:r>
          </a:p>
          <a:p>
            <a:pPr marL="971550" lvl="1" indent="-514350" algn="l">
              <a:buClrTx/>
              <a:buSzPct val="100000"/>
              <a:buFont typeface="+mj-lt"/>
              <a:buAutoNum type="alphaLcParenR"/>
            </a:pPr>
            <a:r>
              <a:rPr lang="en-US" sz="3400" dirty="0">
                <a:solidFill>
                  <a:schemeClr val="tx1"/>
                </a:solidFill>
                <a:latin typeface="Tw Cen MT" panose="020B0602020104020603" pitchFamily="34" charset="0"/>
              </a:rPr>
              <a:t>Free Flying Genoa (FFG) for Point-to-Point (P2P) Racing</a:t>
            </a:r>
          </a:p>
          <a:p>
            <a:pPr marL="971550" lvl="1" indent="-514350" algn="l">
              <a:buClrTx/>
              <a:buSzPct val="100000"/>
              <a:buFont typeface="+mj-lt"/>
              <a:buAutoNum type="alphaLcParenR"/>
            </a:pPr>
            <a:r>
              <a:rPr lang="en-US" sz="3400" dirty="0">
                <a:solidFill>
                  <a:schemeClr val="tx1"/>
                </a:solidFill>
                <a:latin typeface="Tw Cen MT" panose="020B0602020104020603" pitchFamily="34" charset="0"/>
              </a:rPr>
              <a:t>Assessing Keel types for Speed Potential</a:t>
            </a:r>
          </a:p>
          <a:p>
            <a:pPr marL="971550" lvl="1" indent="-514350" algn="l">
              <a:buClrTx/>
              <a:buSzPct val="100000"/>
              <a:buFont typeface="+mj-lt"/>
              <a:buAutoNum type="alphaLcParenR"/>
            </a:pPr>
            <a:r>
              <a:rPr lang="en-US" sz="3400" dirty="0">
                <a:solidFill>
                  <a:schemeClr val="tx1"/>
                </a:solidFill>
                <a:latin typeface="Tw Cen MT" panose="020B0602020104020603" pitchFamily="34" charset="0"/>
              </a:rPr>
              <a:t>Handicappers Manual Part I - Revision</a:t>
            </a:r>
          </a:p>
          <a:p>
            <a:pPr marL="514350" indent="-514350">
              <a:buFont typeface="+mj-lt"/>
              <a:buAutoNum type="arabicPeriod"/>
            </a:pPr>
            <a:endParaRPr lang="en-US" sz="3200" dirty="0"/>
          </a:p>
        </p:txBody>
      </p:sp>
    </p:spTree>
    <p:extLst>
      <p:ext uri="{BB962C8B-B14F-4D97-AF65-F5344CB8AC3E}">
        <p14:creationId xmlns:p14="http://schemas.microsoft.com/office/powerpoint/2010/main" val="2029125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310923-5C5C-41C7-816C-85004EB16AFE}"/>
              </a:ext>
            </a:extLst>
          </p:cNvPr>
          <p:cNvSpPr>
            <a:spLocks noGrp="1"/>
          </p:cNvSpPr>
          <p:nvPr>
            <p:ph type="title"/>
          </p:nvPr>
        </p:nvSpPr>
        <p:spPr>
          <a:xfrm>
            <a:off x="365760" y="450669"/>
            <a:ext cx="9875519" cy="859971"/>
          </a:xfrm>
        </p:spPr>
        <p:txBody>
          <a:bodyPr>
            <a:noAutofit/>
          </a:bodyPr>
          <a:lstStyle/>
          <a:p>
            <a:r>
              <a:rPr lang="en-US" sz="4000" b="1" dirty="0">
                <a:solidFill>
                  <a:srgbClr val="0070C0"/>
                </a:solidFill>
              </a:rPr>
              <a:t>a) Minimum Symmetrical Spinnaker MG</a:t>
            </a:r>
          </a:p>
        </p:txBody>
      </p:sp>
      <p:sp>
        <p:nvSpPr>
          <p:cNvPr id="3" name="Content Placeholder 2">
            <a:extLst>
              <a:ext uri="{FF2B5EF4-FFF2-40B4-BE49-F238E27FC236}">
                <a16:creationId xmlns:a16="http://schemas.microsoft.com/office/drawing/2014/main" xmlns="" id="{27406B27-F0EF-4DB4-B5B1-45B31E18684A}"/>
              </a:ext>
            </a:extLst>
          </p:cNvPr>
          <p:cNvSpPr>
            <a:spLocks noGrp="1"/>
          </p:cNvSpPr>
          <p:nvPr>
            <p:ph idx="1"/>
          </p:nvPr>
        </p:nvSpPr>
        <p:spPr>
          <a:xfrm>
            <a:off x="690396" y="1639389"/>
            <a:ext cx="8910803" cy="4990012"/>
          </a:xfrm>
        </p:spPr>
        <p:txBody>
          <a:bodyPr>
            <a:normAutofit/>
          </a:bodyPr>
          <a:lstStyle/>
          <a:p>
            <a:pPr marL="0" indent="0">
              <a:spcAft>
                <a:spcPts val="600"/>
              </a:spcAft>
              <a:buNone/>
            </a:pPr>
            <a:r>
              <a:rPr lang="en-US" sz="3300" b="1" u="sng" dirty="0">
                <a:latin typeface="Tw Cen MT" panose="020B0602020104020603" pitchFamily="34" charset="0"/>
              </a:rPr>
              <a:t>Rule:</a:t>
            </a:r>
            <a:r>
              <a:rPr lang="en-US" sz="3300" b="1" dirty="0">
                <a:latin typeface="Tw Cen MT" panose="020B0602020104020603" pitchFamily="34" charset="0"/>
              </a:rPr>
              <a:t> </a:t>
            </a:r>
            <a:r>
              <a:rPr lang="en-US" sz="3300" dirty="0">
                <a:latin typeface="Tw Cen MT" panose="020B0602020104020603" pitchFamily="34" charset="0"/>
              </a:rPr>
              <a:t>Symmetrical spinnakers shall have an MG greater than 75% of the foot.</a:t>
            </a:r>
          </a:p>
          <a:p>
            <a:pPr marL="0" indent="0">
              <a:spcAft>
                <a:spcPts val="600"/>
              </a:spcAft>
              <a:buNone/>
            </a:pPr>
            <a:r>
              <a:rPr lang="en-US" sz="3100" b="1" u="sng" dirty="0">
                <a:latin typeface="Tw Cen MT" panose="020B0602020104020603" pitchFamily="34" charset="0"/>
              </a:rPr>
              <a:t>Explanation:</a:t>
            </a:r>
            <a:r>
              <a:rPr lang="en-US" sz="3100" dirty="0">
                <a:latin typeface="Tw Cen MT" panose="020B0602020104020603" pitchFamily="34" charset="0"/>
              </a:rPr>
              <a:t> This will be consistent with the proposed FFG rule (see below), where any spinnaker like sail with an MG&lt;75% of the foot </a:t>
            </a:r>
            <a:r>
              <a:rPr lang="hu-HU" sz="3100" dirty="0">
                <a:latin typeface="Tw Cen MT" panose="020B0602020104020603" pitchFamily="34" charset="0"/>
              </a:rPr>
              <a:t>is </a:t>
            </a:r>
            <a:r>
              <a:rPr lang="en-US" sz="3100" dirty="0">
                <a:latin typeface="Tw Cen MT" panose="020B0602020104020603" pitchFamily="34" charset="0"/>
              </a:rPr>
              <a:t>defined as a Free Flying Genoa (FFG) and not allowed in WW/LW races.</a:t>
            </a:r>
          </a:p>
          <a:p>
            <a:pPr marL="0" indent="0">
              <a:spcAft>
                <a:spcPts val="600"/>
              </a:spcAft>
              <a:buNone/>
            </a:pPr>
            <a:r>
              <a:rPr lang="en-US" sz="3100" b="1" u="sng" dirty="0">
                <a:latin typeface="Tw Cen MT" panose="020B0602020104020603" pitchFamily="34" charset="0"/>
              </a:rPr>
              <a:t>Impact:</a:t>
            </a:r>
            <a:r>
              <a:rPr lang="en-US" sz="3100" dirty="0">
                <a:latin typeface="Tw Cen MT" panose="020B0602020104020603" pitchFamily="34" charset="0"/>
              </a:rPr>
              <a:t>  This is essentially closing a potential loophole in the rule.</a:t>
            </a:r>
            <a:endParaRPr lang="en-US" dirty="0">
              <a:latin typeface="Tw Cen MT" panose="020B0602020104020603" pitchFamily="34" charset="0"/>
            </a:endParaRPr>
          </a:p>
        </p:txBody>
      </p:sp>
    </p:spTree>
    <p:extLst>
      <p:ext uri="{BB962C8B-B14F-4D97-AF65-F5344CB8AC3E}">
        <p14:creationId xmlns:p14="http://schemas.microsoft.com/office/powerpoint/2010/main" val="1530188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310923-5C5C-41C7-816C-85004EB16AFE}"/>
              </a:ext>
            </a:extLst>
          </p:cNvPr>
          <p:cNvSpPr>
            <a:spLocks noGrp="1"/>
          </p:cNvSpPr>
          <p:nvPr>
            <p:ph type="title"/>
          </p:nvPr>
        </p:nvSpPr>
        <p:spPr>
          <a:xfrm>
            <a:off x="677334" y="398417"/>
            <a:ext cx="8596668" cy="859971"/>
          </a:xfrm>
        </p:spPr>
        <p:txBody>
          <a:bodyPr>
            <a:normAutofit/>
          </a:bodyPr>
          <a:lstStyle/>
          <a:p>
            <a:r>
              <a:rPr lang="en-US" sz="4000" b="1" dirty="0">
                <a:solidFill>
                  <a:srgbClr val="0070C0"/>
                </a:solidFill>
              </a:rPr>
              <a:t>b) Spinnaker Girth Measurement</a:t>
            </a:r>
          </a:p>
        </p:txBody>
      </p:sp>
      <p:sp>
        <p:nvSpPr>
          <p:cNvPr id="3" name="Content Placeholder 2">
            <a:extLst>
              <a:ext uri="{FF2B5EF4-FFF2-40B4-BE49-F238E27FC236}">
                <a16:creationId xmlns:a16="http://schemas.microsoft.com/office/drawing/2014/main" xmlns="" id="{27406B27-F0EF-4DB4-B5B1-45B31E18684A}"/>
              </a:ext>
            </a:extLst>
          </p:cNvPr>
          <p:cNvSpPr>
            <a:spLocks noGrp="1"/>
          </p:cNvSpPr>
          <p:nvPr>
            <p:ph idx="1"/>
          </p:nvPr>
        </p:nvSpPr>
        <p:spPr>
          <a:xfrm>
            <a:off x="631614" y="1469571"/>
            <a:ext cx="8596668" cy="5264332"/>
          </a:xfrm>
        </p:spPr>
        <p:txBody>
          <a:bodyPr>
            <a:normAutofit fontScale="77500" lnSpcReduction="20000"/>
          </a:bodyPr>
          <a:lstStyle/>
          <a:p>
            <a:pPr marL="0" indent="0">
              <a:buNone/>
            </a:pPr>
            <a:r>
              <a:rPr lang="en-US" sz="3300" b="1" u="sng" dirty="0">
                <a:latin typeface="Tw Cen MT" panose="020B0602020104020603" pitchFamily="34" charset="0"/>
              </a:rPr>
              <a:t>Rule:</a:t>
            </a:r>
            <a:r>
              <a:rPr lang="en-US" sz="3300" b="1" dirty="0">
                <a:latin typeface="Tw Cen MT" panose="020B0602020104020603" pitchFamily="34" charset="0"/>
              </a:rPr>
              <a:t> </a:t>
            </a:r>
            <a:r>
              <a:rPr lang="en-US" sz="3100" dirty="0">
                <a:latin typeface="Tw Cen MT" panose="020B0602020104020603" pitchFamily="34" charset="0"/>
              </a:rPr>
              <a:t>Replace the symmetrical spinnaker max-girth measurement with the mid-girth measurement for sail area calculations.  The measurement shall follow the definition in the Equipment Rule</a:t>
            </a:r>
            <a:r>
              <a:rPr lang="hu-HU" sz="3100" dirty="0">
                <a:latin typeface="Tw Cen MT" panose="020B0602020104020603" pitchFamily="34" charset="0"/>
              </a:rPr>
              <a:t>s</a:t>
            </a:r>
            <a:r>
              <a:rPr lang="en-US" sz="3100" dirty="0">
                <a:latin typeface="Tw Cen MT" panose="020B0602020104020603" pitchFamily="34" charset="0"/>
              </a:rPr>
              <a:t> of Sailing (ERS).</a:t>
            </a:r>
          </a:p>
          <a:p>
            <a:pPr marL="0" indent="0">
              <a:buNone/>
            </a:pPr>
            <a:r>
              <a:rPr lang="en-US" sz="3100" b="1" u="sng" dirty="0">
                <a:latin typeface="Tw Cen MT" panose="020B0602020104020603" pitchFamily="34" charset="0"/>
              </a:rPr>
              <a:t>Explanation:</a:t>
            </a:r>
            <a:r>
              <a:rPr lang="en-US" sz="3100" dirty="0">
                <a:latin typeface="Tw Cen MT" panose="020B0602020104020603" pitchFamily="34" charset="0"/>
              </a:rPr>
              <a:t>  The measurement is easier to do on a consistent and repeatable basis.  Most handicapping systems and one design rules follow this method.  The existing area calculation formula remains valid and accurate.</a:t>
            </a:r>
          </a:p>
          <a:p>
            <a:pPr marL="0" indent="0">
              <a:buNone/>
            </a:pPr>
            <a:r>
              <a:rPr lang="en-US" sz="3100" b="1" u="sng" dirty="0">
                <a:latin typeface="Tw Cen MT" panose="020B0602020104020603" pitchFamily="34" charset="0"/>
              </a:rPr>
              <a:t>Impact:</a:t>
            </a:r>
            <a:r>
              <a:rPr lang="en-US" sz="3100" dirty="0">
                <a:latin typeface="Tw Cen MT" panose="020B0602020104020603" pitchFamily="34" charset="0"/>
              </a:rPr>
              <a:t>  The difference between the Max-girth and Mid-girth is likely very small, and the Mid-</a:t>
            </a:r>
            <a:r>
              <a:rPr lang="en-CA" sz="3100" dirty="0">
                <a:latin typeface="Tw Cen MT" panose="020B0602020104020603" pitchFamily="34" charset="0"/>
              </a:rPr>
              <a:t>g</a:t>
            </a:r>
            <a:r>
              <a:rPr lang="en-US" sz="3100" dirty="0" err="1">
                <a:latin typeface="Tw Cen MT" panose="020B0602020104020603" pitchFamily="34" charset="0"/>
              </a:rPr>
              <a:t>irth</a:t>
            </a:r>
            <a:r>
              <a:rPr lang="en-US" sz="3100" dirty="0">
                <a:latin typeface="Tw Cen MT" panose="020B0602020104020603" pitchFamily="34" charset="0"/>
              </a:rPr>
              <a:t> measurement is usually smaller or equal.  It will be in the best interest of the owners to update their measurements for a potential small handicap improvement, but will not be mandatory on existing sails.</a:t>
            </a:r>
          </a:p>
          <a:p>
            <a:endParaRPr lang="en-US" dirty="0">
              <a:latin typeface="Tw Cen MT" panose="020B0602020104020603" pitchFamily="34" charset="0"/>
            </a:endParaRPr>
          </a:p>
        </p:txBody>
      </p:sp>
    </p:spTree>
    <p:extLst>
      <p:ext uri="{BB962C8B-B14F-4D97-AF65-F5344CB8AC3E}">
        <p14:creationId xmlns:p14="http://schemas.microsoft.com/office/powerpoint/2010/main" val="3227786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D310923-5C5C-41C7-816C-85004EB16AFE}"/>
              </a:ext>
            </a:extLst>
          </p:cNvPr>
          <p:cNvSpPr>
            <a:spLocks noGrp="1"/>
          </p:cNvSpPr>
          <p:nvPr>
            <p:ph type="title"/>
          </p:nvPr>
        </p:nvSpPr>
        <p:spPr>
          <a:xfrm>
            <a:off x="690397" y="437606"/>
            <a:ext cx="8596668" cy="859971"/>
          </a:xfrm>
        </p:spPr>
        <p:txBody>
          <a:bodyPr>
            <a:normAutofit/>
          </a:bodyPr>
          <a:lstStyle/>
          <a:p>
            <a:r>
              <a:rPr lang="en-US" sz="4000" b="1" dirty="0">
                <a:solidFill>
                  <a:srgbClr val="0070C0"/>
                </a:solidFill>
              </a:rPr>
              <a:t>c)  FS shall not be slower than NFS</a:t>
            </a:r>
          </a:p>
        </p:txBody>
      </p:sp>
      <p:sp>
        <p:nvSpPr>
          <p:cNvPr id="3" name="Content Placeholder 2">
            <a:extLst>
              <a:ext uri="{FF2B5EF4-FFF2-40B4-BE49-F238E27FC236}">
                <a16:creationId xmlns:a16="http://schemas.microsoft.com/office/drawing/2014/main" xmlns="" id="{27406B27-F0EF-4DB4-B5B1-45B31E18684A}"/>
              </a:ext>
            </a:extLst>
          </p:cNvPr>
          <p:cNvSpPr>
            <a:spLocks noGrp="1"/>
          </p:cNvSpPr>
          <p:nvPr>
            <p:ph idx="1"/>
          </p:nvPr>
        </p:nvSpPr>
        <p:spPr>
          <a:xfrm>
            <a:off x="618550" y="1561011"/>
            <a:ext cx="8596668" cy="4990012"/>
          </a:xfrm>
        </p:spPr>
        <p:txBody>
          <a:bodyPr>
            <a:normAutofit fontScale="92500" lnSpcReduction="10000"/>
          </a:bodyPr>
          <a:lstStyle/>
          <a:p>
            <a:pPr marL="0" indent="0">
              <a:spcAft>
                <a:spcPts val="600"/>
              </a:spcAft>
              <a:buNone/>
            </a:pPr>
            <a:r>
              <a:rPr lang="en-US" sz="3300" b="1" u="sng" dirty="0">
                <a:latin typeface="Tw Cen MT" panose="020B0602020104020603" pitchFamily="34" charset="0"/>
              </a:rPr>
              <a:t>Rule:</a:t>
            </a:r>
            <a:r>
              <a:rPr lang="en-US" sz="3300" b="1" dirty="0">
                <a:latin typeface="Tw Cen MT" panose="020B0602020104020603" pitchFamily="34" charset="0"/>
              </a:rPr>
              <a:t> </a:t>
            </a:r>
            <a:r>
              <a:rPr lang="en-US" sz="3300" dirty="0">
                <a:latin typeface="Tw Cen MT" panose="020B0602020104020603" pitchFamily="34" charset="0"/>
              </a:rPr>
              <a:t>The FS-ASP handicap shall not be handicapped slower (numerically greater) than the NFS-ASP on a PHRF-LO certificate.</a:t>
            </a:r>
          </a:p>
          <a:p>
            <a:pPr marL="0" indent="0">
              <a:spcAft>
                <a:spcPts val="600"/>
              </a:spcAft>
              <a:buNone/>
            </a:pPr>
            <a:r>
              <a:rPr lang="en-US" sz="3100" b="1" u="sng" dirty="0">
                <a:latin typeface="Tw Cen MT" panose="020B0602020104020603" pitchFamily="34" charset="0"/>
              </a:rPr>
              <a:t>Explanation:</a:t>
            </a:r>
            <a:r>
              <a:rPr lang="en-US" sz="3100" dirty="0">
                <a:latin typeface="Tw Cen MT" panose="020B0602020104020603" pitchFamily="34" charset="0"/>
              </a:rPr>
              <a:t> Some boats have declared a CL sprit modification with a very small spinnaker that resulted in an unfair +6 s/m credit and the full spinnaker credit with no intention of using this configuration.</a:t>
            </a:r>
          </a:p>
          <a:p>
            <a:pPr marL="0" indent="0">
              <a:spcAft>
                <a:spcPts val="600"/>
              </a:spcAft>
              <a:buNone/>
            </a:pPr>
            <a:r>
              <a:rPr lang="en-US" sz="3100" b="1" u="sng" dirty="0">
                <a:latin typeface="Tw Cen MT" panose="020B0602020104020603" pitchFamily="34" charset="0"/>
              </a:rPr>
              <a:t>Impact:</a:t>
            </a:r>
            <a:r>
              <a:rPr lang="en-US" sz="3100" dirty="0">
                <a:latin typeface="Tw Cen MT" panose="020B0602020104020603" pitchFamily="34" charset="0"/>
              </a:rPr>
              <a:t>  This is essentially closing a potential unfair loophole in the rule – Housekeeping item only, immediate implementation.</a:t>
            </a:r>
            <a:endParaRPr lang="en-US" dirty="0">
              <a:latin typeface="Tw Cen MT" panose="020B0602020104020603" pitchFamily="34" charset="0"/>
            </a:endParaRPr>
          </a:p>
        </p:txBody>
      </p:sp>
    </p:spTree>
    <p:extLst>
      <p:ext uri="{BB962C8B-B14F-4D97-AF65-F5344CB8AC3E}">
        <p14:creationId xmlns:p14="http://schemas.microsoft.com/office/powerpoint/2010/main" val="2175068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A63BFA-F805-4AAB-9FAE-D11B02D28B16}"/>
              </a:ext>
            </a:extLst>
          </p:cNvPr>
          <p:cNvSpPr>
            <a:spLocks noGrp="1"/>
          </p:cNvSpPr>
          <p:nvPr>
            <p:ph type="title"/>
          </p:nvPr>
        </p:nvSpPr>
        <p:spPr>
          <a:xfrm>
            <a:off x="585894" y="367937"/>
            <a:ext cx="8596668" cy="1320800"/>
          </a:xfrm>
        </p:spPr>
        <p:txBody>
          <a:bodyPr>
            <a:normAutofit/>
          </a:bodyPr>
          <a:lstStyle/>
          <a:p>
            <a:r>
              <a:rPr lang="en-US" sz="4000" b="1" dirty="0">
                <a:solidFill>
                  <a:srgbClr val="0070C0"/>
                </a:solidFill>
              </a:rPr>
              <a:t>d)  CL Fixed Sprit Credit</a:t>
            </a:r>
          </a:p>
        </p:txBody>
      </p:sp>
      <p:sp>
        <p:nvSpPr>
          <p:cNvPr id="3" name="Content Placeholder 2">
            <a:extLst>
              <a:ext uri="{FF2B5EF4-FFF2-40B4-BE49-F238E27FC236}">
                <a16:creationId xmlns:a16="http://schemas.microsoft.com/office/drawing/2014/main" xmlns="" id="{F34098A4-2A9D-4E93-B762-B33E83616EEB}"/>
              </a:ext>
            </a:extLst>
          </p:cNvPr>
          <p:cNvSpPr>
            <a:spLocks noGrp="1"/>
          </p:cNvSpPr>
          <p:nvPr>
            <p:ph idx="1"/>
          </p:nvPr>
        </p:nvSpPr>
        <p:spPr>
          <a:xfrm>
            <a:off x="644677" y="1404257"/>
            <a:ext cx="8596668" cy="4963886"/>
          </a:xfrm>
        </p:spPr>
        <p:txBody>
          <a:bodyPr>
            <a:normAutofit fontScale="92500"/>
          </a:bodyPr>
          <a:lstStyle/>
          <a:p>
            <a:pPr marL="0" indent="0">
              <a:lnSpc>
                <a:spcPct val="80000"/>
              </a:lnSpc>
              <a:spcAft>
                <a:spcPts val="600"/>
              </a:spcAft>
              <a:buNone/>
            </a:pPr>
            <a:r>
              <a:rPr lang="en-US" sz="2600" b="1" u="sng" dirty="0">
                <a:latin typeface="Tw Cen MT" panose="020B0602020104020603" pitchFamily="34" charset="0"/>
              </a:rPr>
              <a:t>Rule:</a:t>
            </a:r>
            <a:r>
              <a:rPr lang="en-US" sz="2600" dirty="0">
                <a:latin typeface="Tw Cen MT" panose="020B0602020104020603" pitchFamily="34" charset="0"/>
              </a:rPr>
              <a:t> Change the centerline fixed sprit credit from +6 s/m to +3 s/m for all CTP class boats and conversions.  Maintain all class ASP’s unchanged and adjust the SP’s as necessary.  CTP converted/modified boats shall keep their SP’s unchanged.</a:t>
            </a:r>
          </a:p>
          <a:p>
            <a:pPr marL="0" indent="0">
              <a:lnSpc>
                <a:spcPct val="80000"/>
              </a:lnSpc>
              <a:spcAft>
                <a:spcPts val="600"/>
              </a:spcAft>
              <a:buNone/>
            </a:pPr>
            <a:r>
              <a:rPr lang="en-US" sz="2600" b="1" u="sng" dirty="0">
                <a:latin typeface="Tw Cen MT" panose="020B0602020104020603" pitchFamily="34" charset="0"/>
              </a:rPr>
              <a:t>Explanation:</a:t>
            </a:r>
            <a:r>
              <a:rPr lang="en-US" sz="2600" dirty="0">
                <a:latin typeface="Tw Cen MT" panose="020B0602020104020603" pitchFamily="34" charset="0"/>
              </a:rPr>
              <a:t> The P2P handicap rule change proposal includes a -6 s/m penalty for CTP conversions, and -3 s/m for classes designed with fixed sprit.  This is inconsistent in penalizing the conversions (shorter sprits) more than the longer sprits.</a:t>
            </a:r>
          </a:p>
          <a:p>
            <a:pPr marL="0" indent="0">
              <a:lnSpc>
                <a:spcPct val="80000"/>
              </a:lnSpc>
              <a:spcAft>
                <a:spcPts val="600"/>
              </a:spcAft>
              <a:buNone/>
            </a:pPr>
            <a:r>
              <a:rPr lang="en-US" sz="2600" b="1" u="sng" dirty="0">
                <a:latin typeface="Tw Cen MT" panose="020B0602020104020603" pitchFamily="34" charset="0"/>
              </a:rPr>
              <a:t>Impact:</a:t>
            </a:r>
            <a:r>
              <a:rPr lang="en-US" sz="2600" dirty="0">
                <a:latin typeface="Tw Cen MT" panose="020B0602020104020603" pitchFamily="34" charset="0"/>
              </a:rPr>
              <a:t>  No change in class configured boats in ASP for WW/LW races.  Reduces the CTP penalty for Point to Point (P2P) handicaps from -6 s/m to -3 s/m, but CTP conversions will enjoy 3 s/m less credit for WW/LW races, and reduced penalties for P2P.</a:t>
            </a:r>
          </a:p>
          <a:p>
            <a:endParaRPr lang="en-US" dirty="0"/>
          </a:p>
        </p:txBody>
      </p:sp>
    </p:spTree>
    <p:extLst>
      <p:ext uri="{BB962C8B-B14F-4D97-AF65-F5344CB8AC3E}">
        <p14:creationId xmlns:p14="http://schemas.microsoft.com/office/powerpoint/2010/main" val="3475184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173AB-A054-4CBF-944F-7240454E450E}"/>
              </a:ext>
            </a:extLst>
          </p:cNvPr>
          <p:cNvSpPr>
            <a:spLocks noGrp="1"/>
          </p:cNvSpPr>
          <p:nvPr>
            <p:ph type="title"/>
          </p:nvPr>
        </p:nvSpPr>
        <p:spPr>
          <a:xfrm>
            <a:off x="677334" y="424543"/>
            <a:ext cx="8596668" cy="866503"/>
          </a:xfrm>
        </p:spPr>
        <p:txBody>
          <a:bodyPr>
            <a:normAutofit/>
          </a:bodyPr>
          <a:lstStyle/>
          <a:p>
            <a:r>
              <a:rPr lang="en-US" sz="4000" b="1" dirty="0">
                <a:solidFill>
                  <a:srgbClr val="0070C0"/>
                </a:solidFill>
              </a:rPr>
              <a:t>e)  Free Flying Genoa (FFG)</a:t>
            </a:r>
          </a:p>
        </p:txBody>
      </p:sp>
      <p:sp>
        <p:nvSpPr>
          <p:cNvPr id="3" name="Content Placeholder 2">
            <a:extLst>
              <a:ext uri="{FF2B5EF4-FFF2-40B4-BE49-F238E27FC236}">
                <a16:creationId xmlns:a16="http://schemas.microsoft.com/office/drawing/2014/main" xmlns="" id="{13534BAC-F8B5-4F4B-94F4-67CAA8990CDA}"/>
              </a:ext>
            </a:extLst>
          </p:cNvPr>
          <p:cNvSpPr>
            <a:spLocks noGrp="1"/>
          </p:cNvSpPr>
          <p:nvPr>
            <p:ph idx="1"/>
          </p:nvPr>
        </p:nvSpPr>
        <p:spPr>
          <a:xfrm>
            <a:off x="677334" y="1443447"/>
            <a:ext cx="8820627" cy="5499462"/>
          </a:xfrm>
        </p:spPr>
        <p:txBody>
          <a:bodyPr>
            <a:normAutofit fontScale="92500" lnSpcReduction="20000"/>
          </a:bodyPr>
          <a:lstStyle/>
          <a:p>
            <a:pPr marL="0" indent="0">
              <a:buNone/>
            </a:pPr>
            <a:r>
              <a:rPr lang="en-US" sz="2400" b="1" u="sng" dirty="0"/>
              <a:t>Rule:</a:t>
            </a:r>
            <a:r>
              <a:rPr lang="en-US" sz="2400" dirty="0"/>
              <a:t>  Adopt a new Free Flying Genoa (FFG – as defined in the ERS) rule for point-to-point race courses only; all spinnaker like asymmetrical sails with MG measurement less than 75% but greater than 55% of the foot shall be measured, and the largest one in the inventory shall carry an area penalty based on the area difference between the largest upwind headsail and the largest FFG in the inventory.  </a:t>
            </a:r>
          </a:p>
          <a:p>
            <a:pPr lvl="1"/>
            <a:r>
              <a:rPr lang="en-US" sz="2400" dirty="0"/>
              <a:t>The FFG area shall be measured and its area calculated as an asymmetrical spinnaker.  Penalty is -1 s/m for each 5% sail area above 155% of the foretriangle.  Minimum penalty shall be –1 s/m.  (Credit for small LP jibs retained in the ASP.)</a:t>
            </a:r>
          </a:p>
          <a:p>
            <a:pPr lvl="1"/>
            <a:r>
              <a:rPr lang="en-US" sz="2400" dirty="0"/>
              <a:t>FFGs with less than 55% of the foot shall be measured and assessed as Jibs/genoas.  </a:t>
            </a:r>
          </a:p>
          <a:p>
            <a:pPr lvl="1"/>
            <a:r>
              <a:rPr lang="en-US" sz="2400" dirty="0"/>
              <a:t>The FFG can be flown off the CTP with a –3 s/m penalty, when the class/boat has been handicapped with the CTP.  </a:t>
            </a:r>
          </a:p>
          <a:p>
            <a:pPr lvl="1"/>
            <a:r>
              <a:rPr lang="en-US" sz="2400" dirty="0"/>
              <a:t>No additional penalty shall apply for an FFG flown off an articulating pole, sprit or bow fitting.  </a:t>
            </a:r>
          </a:p>
          <a:p>
            <a:endParaRPr lang="en-US" sz="2000" dirty="0"/>
          </a:p>
        </p:txBody>
      </p:sp>
    </p:spTree>
    <p:extLst>
      <p:ext uri="{BB962C8B-B14F-4D97-AF65-F5344CB8AC3E}">
        <p14:creationId xmlns:p14="http://schemas.microsoft.com/office/powerpoint/2010/main" val="112867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C5908D05-0BC7-4C4E-BDA5-7FE470A42A63}"/>
              </a:ext>
            </a:extLst>
          </p:cNvPr>
          <p:cNvSpPr>
            <a:spLocks noGrp="1"/>
          </p:cNvSpPr>
          <p:nvPr>
            <p:ph type="title"/>
          </p:nvPr>
        </p:nvSpPr>
        <p:spPr>
          <a:xfrm>
            <a:off x="657740" y="417406"/>
            <a:ext cx="8596668" cy="866503"/>
          </a:xfrm>
        </p:spPr>
        <p:txBody>
          <a:bodyPr>
            <a:normAutofit/>
          </a:bodyPr>
          <a:lstStyle/>
          <a:p>
            <a:r>
              <a:rPr lang="en-US" sz="4000" b="1" dirty="0">
                <a:solidFill>
                  <a:srgbClr val="0070C0"/>
                </a:solidFill>
              </a:rPr>
              <a:t>e)  Free Flying Genoa (FFG) </a:t>
            </a:r>
          </a:p>
        </p:txBody>
      </p:sp>
      <p:pic>
        <p:nvPicPr>
          <p:cNvPr id="7" name="Picture 6">
            <a:extLst>
              <a:ext uri="{FF2B5EF4-FFF2-40B4-BE49-F238E27FC236}">
                <a16:creationId xmlns:a16="http://schemas.microsoft.com/office/drawing/2014/main" xmlns="" id="{0FB80530-651D-4986-AB88-B74066866E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8460" y="1283909"/>
            <a:ext cx="9277842" cy="4530090"/>
          </a:xfrm>
          <a:prstGeom prst="rect">
            <a:avLst/>
          </a:prstGeom>
        </p:spPr>
      </p:pic>
    </p:spTree>
    <p:extLst>
      <p:ext uri="{BB962C8B-B14F-4D97-AF65-F5344CB8AC3E}">
        <p14:creationId xmlns:p14="http://schemas.microsoft.com/office/powerpoint/2010/main" val="325881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43D6AEE4-B2EB-44D7-AEDF-F107A038C68F}"/>
              </a:ext>
            </a:extLst>
          </p:cNvPr>
          <p:cNvSpPr>
            <a:spLocks noGrp="1"/>
          </p:cNvSpPr>
          <p:nvPr>
            <p:ph type="title"/>
          </p:nvPr>
        </p:nvSpPr>
        <p:spPr>
          <a:xfrm>
            <a:off x="677334" y="424543"/>
            <a:ext cx="8596668" cy="866503"/>
          </a:xfrm>
        </p:spPr>
        <p:txBody>
          <a:bodyPr>
            <a:normAutofit/>
          </a:bodyPr>
          <a:lstStyle/>
          <a:p>
            <a:r>
              <a:rPr lang="en-US" sz="4000" b="1" dirty="0">
                <a:solidFill>
                  <a:srgbClr val="0070C0"/>
                </a:solidFill>
              </a:rPr>
              <a:t>e)  Free Flying Genoa (FFG)</a:t>
            </a:r>
          </a:p>
        </p:txBody>
      </p:sp>
      <p:pic>
        <p:nvPicPr>
          <p:cNvPr id="8" name="119F8884-F8AF-489D-8EFF-685BD49DAC95" descr="image001">
            <a:extLst>
              <a:ext uri="{FF2B5EF4-FFF2-40B4-BE49-F238E27FC236}">
                <a16:creationId xmlns:a16="http://schemas.microsoft.com/office/drawing/2014/main" xmlns="" id="{CE44E9CA-95E1-4B71-9300-84490FF80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4887" y="1129303"/>
            <a:ext cx="5593466" cy="566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4900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A red boat on the water&#10;&#10;Description generated with very high confidence">
            <a:extLst>
              <a:ext uri="{FF2B5EF4-FFF2-40B4-BE49-F238E27FC236}">
                <a16:creationId xmlns:a16="http://schemas.microsoft.com/office/drawing/2014/main" xmlns="" id="{BD948186-F7F8-4AC8-AC83-498FC1D37EBB}"/>
              </a:ext>
            </a:extLst>
          </p:cNvPr>
          <p:cNvPicPr>
            <a:picLocks noChangeAspect="1"/>
          </p:cNvPicPr>
          <p:nvPr/>
        </p:nvPicPr>
        <p:blipFill>
          <a:blip r:embed="rId2"/>
          <a:stretch>
            <a:fillRect/>
          </a:stretch>
        </p:blipFill>
        <p:spPr>
          <a:xfrm>
            <a:off x="113222" y="1840002"/>
            <a:ext cx="6530913" cy="4351338"/>
          </a:xfrm>
          <a:prstGeom prst="rect">
            <a:avLst/>
          </a:prstGeom>
        </p:spPr>
      </p:pic>
      <p:pic>
        <p:nvPicPr>
          <p:cNvPr id="5" name="Picture 7" descr="A large ship in a body of water&#10;&#10;Description generated with very high confidence">
            <a:extLst>
              <a:ext uri="{FF2B5EF4-FFF2-40B4-BE49-F238E27FC236}">
                <a16:creationId xmlns:a16="http://schemas.microsoft.com/office/drawing/2014/main" xmlns="" id="{F9DF3AF8-FDF7-4279-8268-4AB50124FD92}"/>
              </a:ext>
            </a:extLst>
          </p:cNvPr>
          <p:cNvPicPr>
            <a:picLocks noChangeAspect="1"/>
          </p:cNvPicPr>
          <p:nvPr/>
        </p:nvPicPr>
        <p:blipFill>
          <a:blip r:embed="rId3"/>
          <a:stretch>
            <a:fillRect/>
          </a:stretch>
        </p:blipFill>
        <p:spPr>
          <a:xfrm>
            <a:off x="6162136" y="1841690"/>
            <a:ext cx="2743200" cy="3232130"/>
          </a:xfrm>
          <a:prstGeom prst="rect">
            <a:avLst/>
          </a:prstGeom>
        </p:spPr>
      </p:pic>
      <p:pic>
        <p:nvPicPr>
          <p:cNvPr id="6" name="Picture 11" descr="A boat on a body of water&#10;&#10;Description generated with very high confidence">
            <a:extLst>
              <a:ext uri="{FF2B5EF4-FFF2-40B4-BE49-F238E27FC236}">
                <a16:creationId xmlns:a16="http://schemas.microsoft.com/office/drawing/2014/main" xmlns="" id="{817DDBFE-D742-4ED1-9C89-AB4E52B7A71C}"/>
              </a:ext>
            </a:extLst>
          </p:cNvPr>
          <p:cNvPicPr>
            <a:picLocks noChangeAspect="1"/>
          </p:cNvPicPr>
          <p:nvPr/>
        </p:nvPicPr>
        <p:blipFill>
          <a:blip r:embed="rId4"/>
          <a:stretch>
            <a:fillRect/>
          </a:stretch>
        </p:blipFill>
        <p:spPr>
          <a:xfrm>
            <a:off x="8962189" y="2904812"/>
            <a:ext cx="2743200" cy="2786270"/>
          </a:xfrm>
          <a:prstGeom prst="rect">
            <a:avLst/>
          </a:prstGeom>
        </p:spPr>
      </p:pic>
      <p:sp>
        <p:nvSpPr>
          <p:cNvPr id="7" name="Title 1">
            <a:extLst>
              <a:ext uri="{FF2B5EF4-FFF2-40B4-BE49-F238E27FC236}">
                <a16:creationId xmlns:a16="http://schemas.microsoft.com/office/drawing/2014/main" xmlns="" id="{43D6AEE4-B2EB-44D7-AEDF-F107A038C68F}"/>
              </a:ext>
            </a:extLst>
          </p:cNvPr>
          <p:cNvSpPr>
            <a:spLocks noGrp="1"/>
          </p:cNvSpPr>
          <p:nvPr>
            <p:ph type="title"/>
          </p:nvPr>
        </p:nvSpPr>
        <p:spPr>
          <a:xfrm>
            <a:off x="677334" y="424543"/>
            <a:ext cx="8596668" cy="866503"/>
          </a:xfrm>
        </p:spPr>
        <p:txBody>
          <a:bodyPr>
            <a:normAutofit/>
          </a:bodyPr>
          <a:lstStyle/>
          <a:p>
            <a:r>
              <a:rPr lang="en-US" sz="4000" b="1" dirty="0">
                <a:solidFill>
                  <a:srgbClr val="0070C0"/>
                </a:solidFill>
              </a:rPr>
              <a:t>Free Flying Genoa (FFG)</a:t>
            </a:r>
          </a:p>
        </p:txBody>
      </p:sp>
    </p:spTree>
    <p:extLst>
      <p:ext uri="{BB962C8B-B14F-4D97-AF65-F5344CB8AC3E}">
        <p14:creationId xmlns:p14="http://schemas.microsoft.com/office/powerpoint/2010/main" val="2373403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173AB-A054-4CBF-944F-7240454E450E}"/>
              </a:ext>
            </a:extLst>
          </p:cNvPr>
          <p:cNvSpPr>
            <a:spLocks noGrp="1"/>
          </p:cNvSpPr>
          <p:nvPr>
            <p:ph type="title"/>
          </p:nvPr>
        </p:nvSpPr>
        <p:spPr>
          <a:xfrm>
            <a:off x="670803" y="400594"/>
            <a:ext cx="8596668" cy="866503"/>
          </a:xfrm>
        </p:spPr>
        <p:txBody>
          <a:bodyPr>
            <a:normAutofit/>
          </a:bodyPr>
          <a:lstStyle/>
          <a:p>
            <a:r>
              <a:rPr lang="en-US" sz="4000" b="1" dirty="0">
                <a:solidFill>
                  <a:srgbClr val="0070C0"/>
                </a:solidFill>
              </a:rPr>
              <a:t>e)  Free Flying Genoa (FFG)</a:t>
            </a:r>
          </a:p>
        </p:txBody>
      </p:sp>
      <p:sp>
        <p:nvSpPr>
          <p:cNvPr id="3" name="Content Placeholder 2">
            <a:extLst>
              <a:ext uri="{FF2B5EF4-FFF2-40B4-BE49-F238E27FC236}">
                <a16:creationId xmlns:a16="http://schemas.microsoft.com/office/drawing/2014/main" xmlns="" id="{13534BAC-F8B5-4F4B-94F4-67CAA8990CDA}"/>
              </a:ext>
            </a:extLst>
          </p:cNvPr>
          <p:cNvSpPr>
            <a:spLocks noGrp="1"/>
          </p:cNvSpPr>
          <p:nvPr>
            <p:ph idx="1"/>
          </p:nvPr>
        </p:nvSpPr>
        <p:spPr>
          <a:xfrm>
            <a:off x="509694" y="1615440"/>
            <a:ext cx="8596668" cy="4930140"/>
          </a:xfrm>
        </p:spPr>
        <p:txBody>
          <a:bodyPr>
            <a:normAutofit fontScale="85000" lnSpcReduction="20000"/>
          </a:bodyPr>
          <a:lstStyle/>
          <a:p>
            <a:pPr marL="0" indent="0">
              <a:spcAft>
                <a:spcPts val="600"/>
              </a:spcAft>
              <a:buNone/>
            </a:pPr>
            <a:r>
              <a:rPr lang="en-US" sz="3000" b="1" u="sng" dirty="0">
                <a:latin typeface="Tw Cen MT" panose="020B0602020104020603" pitchFamily="34" charset="0"/>
              </a:rPr>
              <a:t>Explanation:</a:t>
            </a:r>
            <a:r>
              <a:rPr lang="en-US" sz="3000" dirty="0">
                <a:latin typeface="Tw Cen MT" panose="020B0602020104020603" pitchFamily="34" charset="0"/>
              </a:rPr>
              <a:t>  FFGs have been and are still illegal to be flown in all PHRF-LO races unless this rule change is implemented. Other handicapping systems allow </a:t>
            </a:r>
            <a:r>
              <a:rPr lang="en-CA" sz="3000" dirty="0">
                <a:latin typeface="Tw Cen MT" panose="020B0602020104020603" pitchFamily="34" charset="0"/>
              </a:rPr>
              <a:t>FFGs</a:t>
            </a:r>
            <a:r>
              <a:rPr lang="hu-HU" sz="3000" dirty="0">
                <a:latin typeface="Tw Cen MT" panose="020B0602020104020603" pitchFamily="34" charset="0"/>
              </a:rPr>
              <a:t> </a:t>
            </a:r>
            <a:r>
              <a:rPr lang="en-US" sz="3000" dirty="0">
                <a:latin typeface="Tw Cen MT" panose="020B0602020104020603" pitchFamily="34" charset="0"/>
              </a:rPr>
              <a:t>but handicap </a:t>
            </a:r>
            <a:r>
              <a:rPr lang="hu-HU" sz="3000" dirty="0">
                <a:latin typeface="Tw Cen MT" panose="020B0602020104020603" pitchFamily="34" charset="0"/>
              </a:rPr>
              <a:t>them </a:t>
            </a:r>
            <a:r>
              <a:rPr lang="en-US" sz="3000" dirty="0">
                <a:latin typeface="Tw Cen MT" panose="020B0602020104020603" pitchFamily="34" charset="0"/>
              </a:rPr>
              <a:t>separately.</a:t>
            </a:r>
          </a:p>
          <a:p>
            <a:pPr marL="0" indent="0">
              <a:spcAft>
                <a:spcPts val="600"/>
              </a:spcAft>
              <a:buNone/>
            </a:pPr>
            <a:r>
              <a:rPr lang="en-US" sz="3000" b="1" u="sng" dirty="0">
                <a:latin typeface="Tw Cen MT" panose="020B0602020104020603" pitchFamily="34" charset="0"/>
              </a:rPr>
              <a:t>Impact:</a:t>
            </a:r>
            <a:r>
              <a:rPr lang="en-US" sz="3000" dirty="0">
                <a:latin typeface="Tw Cen MT" panose="020B0602020104020603" pitchFamily="34" charset="0"/>
              </a:rPr>
              <a:t>  Essentially all types of headsails will be allowed in Point-to-Point racing with an appropriate assessment.  </a:t>
            </a:r>
          </a:p>
          <a:p>
            <a:pPr>
              <a:spcAft>
                <a:spcPts val="600"/>
              </a:spcAft>
            </a:pPr>
            <a:r>
              <a:rPr lang="en-US" sz="3000" dirty="0">
                <a:latin typeface="Tw Cen MT" panose="020B0602020104020603" pitchFamily="34" charset="0"/>
              </a:rPr>
              <a:t>Staysails flown inside the foretriangle </a:t>
            </a:r>
            <a:r>
              <a:rPr lang="hu-HU" sz="3000" dirty="0">
                <a:latin typeface="Tw Cen MT" panose="020B0602020104020603" pitchFamily="34" charset="0"/>
              </a:rPr>
              <a:t>will not be</a:t>
            </a:r>
            <a:r>
              <a:rPr lang="en-US" sz="3000" dirty="0">
                <a:latin typeface="Tw Cen MT" panose="020B0602020104020603" pitchFamily="34" charset="0"/>
              </a:rPr>
              <a:t> penalized if the LP is </a:t>
            </a:r>
            <a:r>
              <a:rPr lang="en-US" sz="3000" u="sng" dirty="0">
                <a:latin typeface="Tw Cen MT" panose="020B0602020104020603" pitchFamily="34" charset="0"/>
              </a:rPr>
              <a:t>not</a:t>
            </a:r>
            <a:r>
              <a:rPr lang="en-US" sz="3000" dirty="0">
                <a:latin typeface="Tw Cen MT" panose="020B0602020104020603" pitchFamily="34" charset="0"/>
              </a:rPr>
              <a:t> greater than the largest headsail</a:t>
            </a:r>
            <a:r>
              <a:rPr lang="hu-HU" sz="3000" dirty="0">
                <a:latin typeface="Tw Cen MT" panose="020B0602020104020603" pitchFamily="34" charset="0"/>
              </a:rPr>
              <a:t>.</a:t>
            </a:r>
            <a:endParaRPr lang="en-US" sz="3000" dirty="0">
              <a:latin typeface="Tw Cen MT" panose="020B0602020104020603" pitchFamily="34" charset="0"/>
            </a:endParaRPr>
          </a:p>
          <a:p>
            <a:pPr>
              <a:spcAft>
                <a:spcPts val="600"/>
              </a:spcAft>
            </a:pPr>
            <a:r>
              <a:rPr lang="en-US" sz="3000" dirty="0">
                <a:latin typeface="Tw Cen MT" panose="020B0602020104020603" pitchFamily="34" charset="0"/>
              </a:rPr>
              <a:t>The FFG shall remain disallowed in Windward-Leeward racing under the PHRF-LO Rule.  </a:t>
            </a:r>
          </a:p>
          <a:p>
            <a:endParaRPr lang="en-US" sz="2000" dirty="0"/>
          </a:p>
        </p:txBody>
      </p:sp>
    </p:spTree>
    <p:extLst>
      <p:ext uri="{BB962C8B-B14F-4D97-AF65-F5344CB8AC3E}">
        <p14:creationId xmlns:p14="http://schemas.microsoft.com/office/powerpoint/2010/main" val="1388644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43D6AEE4-B2EB-44D7-AEDF-F107A038C68F}"/>
              </a:ext>
            </a:extLst>
          </p:cNvPr>
          <p:cNvSpPr>
            <a:spLocks noGrp="1"/>
          </p:cNvSpPr>
          <p:nvPr>
            <p:ph type="title"/>
          </p:nvPr>
        </p:nvSpPr>
        <p:spPr>
          <a:xfrm>
            <a:off x="677334" y="424543"/>
            <a:ext cx="8596668" cy="866503"/>
          </a:xfrm>
        </p:spPr>
        <p:txBody>
          <a:bodyPr>
            <a:normAutofit/>
          </a:bodyPr>
          <a:lstStyle/>
          <a:p>
            <a:r>
              <a:rPr lang="en-US" sz="4000" b="1" dirty="0">
                <a:solidFill>
                  <a:srgbClr val="0070C0"/>
                </a:solidFill>
              </a:rPr>
              <a:t>e)  Free Flying Genoa (FFG)</a:t>
            </a:r>
          </a:p>
        </p:txBody>
      </p:sp>
      <p:sp>
        <p:nvSpPr>
          <p:cNvPr id="4" name="Content Placeholder 2">
            <a:extLst>
              <a:ext uri="{FF2B5EF4-FFF2-40B4-BE49-F238E27FC236}">
                <a16:creationId xmlns:a16="http://schemas.microsoft.com/office/drawing/2014/main" xmlns="" id="{93BFE3E9-0C6C-4875-8533-FCA63694F012}"/>
              </a:ext>
            </a:extLst>
          </p:cNvPr>
          <p:cNvSpPr>
            <a:spLocks noGrp="1"/>
          </p:cNvSpPr>
          <p:nvPr>
            <p:ph idx="1"/>
          </p:nvPr>
        </p:nvSpPr>
        <p:spPr>
          <a:xfrm>
            <a:off x="319406" y="1450997"/>
            <a:ext cx="5482680" cy="5071110"/>
          </a:xfrm>
        </p:spPr>
        <p:txBody>
          <a:bodyPr vert="horz" lIns="91440" tIns="45720" rIns="91440" bIns="45720" rtlCol="0">
            <a:normAutofit lnSpcReduction="10000"/>
          </a:bodyPr>
          <a:lstStyle/>
          <a:p>
            <a:pPr marL="0" indent="0">
              <a:buNone/>
            </a:pPr>
            <a:r>
              <a:rPr lang="en-US" sz="3200" b="1" dirty="0"/>
              <a:t>Where it works:</a:t>
            </a:r>
            <a:r>
              <a:rPr lang="en-US" sz="3200" dirty="0"/>
              <a:t> </a:t>
            </a:r>
          </a:p>
          <a:p>
            <a:pPr marL="0" indent="0">
              <a:buNone/>
            </a:pPr>
            <a:r>
              <a:rPr lang="en-US" sz="2400" b="1" dirty="0">
                <a:cs typeface="Calibri"/>
              </a:rPr>
              <a:t>Masthead cruising boat </a:t>
            </a:r>
          </a:p>
          <a:p>
            <a:pPr marL="0" indent="0">
              <a:buNone/>
            </a:pPr>
            <a:r>
              <a:rPr lang="en-US" sz="2400" b="1" dirty="0">
                <a:cs typeface="Calibri"/>
              </a:rPr>
              <a:t>Example: C&amp;C Redwing </a:t>
            </a:r>
            <a:r>
              <a:rPr lang="en-US" sz="2000" b="1" dirty="0">
                <a:cs typeface="Calibri"/>
              </a:rPr>
              <a:t>30 </a:t>
            </a:r>
            <a:endParaRPr lang="en-US" sz="2400" b="1" dirty="0">
              <a:cs typeface="Calibri"/>
            </a:endParaRPr>
          </a:p>
          <a:p>
            <a:r>
              <a:rPr lang="en-US" sz="2400" dirty="0"/>
              <a:t>This is where this sail type is most likely to be used;</a:t>
            </a:r>
            <a:endParaRPr lang="en-US" sz="2400" dirty="0">
              <a:cs typeface="Calibri"/>
            </a:endParaRPr>
          </a:p>
          <a:p>
            <a:r>
              <a:rPr lang="en-US" sz="2400" dirty="0">
                <a:cs typeface="Calibri"/>
              </a:rPr>
              <a:t>Smallest real spinnaker vs. smallest FFG</a:t>
            </a:r>
          </a:p>
          <a:p>
            <a:r>
              <a:rPr lang="en-US" sz="2400" dirty="0">
                <a:cs typeface="Calibri"/>
              </a:rPr>
              <a:t>FFG is only 99% of largest headsail so would not be penalized or perform much better than the largest headsail.  </a:t>
            </a:r>
          </a:p>
          <a:p>
            <a:r>
              <a:rPr lang="en-US" sz="2400" dirty="0">
                <a:cs typeface="Calibri"/>
              </a:rPr>
              <a:t>Useful for sail handling</a:t>
            </a:r>
          </a:p>
        </p:txBody>
      </p:sp>
      <p:pic>
        <p:nvPicPr>
          <p:cNvPr id="5" name="Picture 8" descr="A picture containing umbrella&#10;&#10;Description generated with very high confidence">
            <a:extLst>
              <a:ext uri="{FF2B5EF4-FFF2-40B4-BE49-F238E27FC236}">
                <a16:creationId xmlns:a16="http://schemas.microsoft.com/office/drawing/2014/main" xmlns="" id="{AF1BB062-EB90-4B00-B24C-FCE84037E99C}"/>
              </a:ext>
            </a:extLst>
          </p:cNvPr>
          <p:cNvPicPr>
            <a:picLocks noChangeAspect="1"/>
          </p:cNvPicPr>
          <p:nvPr/>
        </p:nvPicPr>
        <p:blipFill rotWithShape="1">
          <a:blip r:embed="rId2"/>
          <a:srcRect l="37096" r="1487" b="2"/>
          <a:stretch/>
        </p:blipFill>
        <p:spPr>
          <a:xfrm>
            <a:off x="5977275" y="1450997"/>
            <a:ext cx="2795315" cy="5071110"/>
          </a:xfrm>
          <a:prstGeom prst="rect">
            <a:avLst/>
          </a:prstGeom>
          <a:effectLst>
            <a:outerShdw blurRad="406400" dist="317500" dir="5400000" sx="89000" sy="89000" rotWithShape="0">
              <a:prstClr val="black">
                <a:alpha val="15000"/>
              </a:prstClr>
            </a:outerShdw>
          </a:effectLst>
        </p:spPr>
      </p:pic>
      <p:pic>
        <p:nvPicPr>
          <p:cNvPr id="6" name="Picture 10" descr="A close up of an umbrella&#10;&#10;Description generated with high confidence">
            <a:extLst>
              <a:ext uri="{FF2B5EF4-FFF2-40B4-BE49-F238E27FC236}">
                <a16:creationId xmlns:a16="http://schemas.microsoft.com/office/drawing/2014/main" xmlns="" id="{808C8C13-C42F-4DCE-92F6-6EB5C64FD751}"/>
              </a:ext>
            </a:extLst>
          </p:cNvPr>
          <p:cNvPicPr>
            <a:picLocks noChangeAspect="1"/>
          </p:cNvPicPr>
          <p:nvPr/>
        </p:nvPicPr>
        <p:blipFill rotWithShape="1">
          <a:blip r:embed="rId3"/>
          <a:srcRect l="4984" r="36321" b="2"/>
          <a:stretch/>
        </p:blipFill>
        <p:spPr>
          <a:xfrm>
            <a:off x="8772589" y="1450997"/>
            <a:ext cx="2589573" cy="5071110"/>
          </a:xfrm>
          <a:prstGeom prst="rect">
            <a:avLst/>
          </a:prstGeom>
          <a:effectLst>
            <a:outerShdw blurRad="406400" dist="317500" dir="5400000" sx="89000" sy="89000" rotWithShape="0">
              <a:prstClr val="black">
                <a:alpha val="15000"/>
              </a:prstClr>
            </a:outerShdw>
          </a:effectLst>
        </p:spPr>
      </p:pic>
    </p:spTree>
    <p:extLst>
      <p:ext uri="{BB962C8B-B14F-4D97-AF65-F5344CB8AC3E}">
        <p14:creationId xmlns:p14="http://schemas.microsoft.com/office/powerpoint/2010/main" val="840458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43D6AEE4-B2EB-44D7-AEDF-F107A038C68F}"/>
              </a:ext>
            </a:extLst>
          </p:cNvPr>
          <p:cNvSpPr>
            <a:spLocks noGrp="1"/>
          </p:cNvSpPr>
          <p:nvPr>
            <p:ph type="title"/>
          </p:nvPr>
        </p:nvSpPr>
        <p:spPr>
          <a:xfrm>
            <a:off x="690397" y="352697"/>
            <a:ext cx="8596668" cy="866503"/>
          </a:xfrm>
        </p:spPr>
        <p:txBody>
          <a:bodyPr>
            <a:normAutofit/>
          </a:bodyPr>
          <a:lstStyle/>
          <a:p>
            <a:r>
              <a:rPr lang="en-US" sz="4000" b="1" dirty="0">
                <a:solidFill>
                  <a:srgbClr val="0070C0"/>
                </a:solidFill>
              </a:rPr>
              <a:t>e)  Free Flying Genoa (FFG)</a:t>
            </a:r>
          </a:p>
        </p:txBody>
      </p:sp>
      <p:pic>
        <p:nvPicPr>
          <p:cNvPr id="3" name="Picture 2">
            <a:extLst>
              <a:ext uri="{FF2B5EF4-FFF2-40B4-BE49-F238E27FC236}">
                <a16:creationId xmlns:a16="http://schemas.microsoft.com/office/drawing/2014/main" xmlns="" id="{42733EFC-436B-41CB-92AE-3409D5606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1954" y="1147354"/>
            <a:ext cx="7341255" cy="5447211"/>
          </a:xfrm>
          <a:prstGeom prst="rect">
            <a:avLst/>
          </a:prstGeom>
        </p:spPr>
      </p:pic>
      <p:sp>
        <p:nvSpPr>
          <p:cNvPr id="4" name="TextBox 3">
            <a:extLst>
              <a:ext uri="{FF2B5EF4-FFF2-40B4-BE49-F238E27FC236}">
                <a16:creationId xmlns:a16="http://schemas.microsoft.com/office/drawing/2014/main" xmlns="" id="{4FA82DB7-4A67-44A3-939A-3D9CD14F23E3}"/>
              </a:ext>
            </a:extLst>
          </p:cNvPr>
          <p:cNvSpPr txBox="1"/>
          <p:nvPr/>
        </p:nvSpPr>
        <p:spPr>
          <a:xfrm>
            <a:off x="6164580" y="1744980"/>
            <a:ext cx="1668780" cy="584775"/>
          </a:xfrm>
          <a:prstGeom prst="rect">
            <a:avLst/>
          </a:prstGeom>
          <a:solidFill>
            <a:schemeClr val="bg1"/>
          </a:solidFill>
        </p:spPr>
        <p:txBody>
          <a:bodyPr wrap="square" rtlCol="0">
            <a:spAutoFit/>
          </a:bodyPr>
          <a:lstStyle/>
          <a:p>
            <a:r>
              <a:rPr lang="en-US" sz="3200" dirty="0"/>
              <a:t>Jib Top</a:t>
            </a:r>
          </a:p>
        </p:txBody>
      </p:sp>
    </p:spTree>
    <p:extLst>
      <p:ext uri="{BB962C8B-B14F-4D97-AF65-F5344CB8AC3E}">
        <p14:creationId xmlns:p14="http://schemas.microsoft.com/office/powerpoint/2010/main" val="373383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E335EC-37FB-4662-A97E-4B39C65D7B43}"/>
              </a:ext>
            </a:extLst>
          </p:cNvPr>
          <p:cNvSpPr>
            <a:spLocks noGrp="1"/>
          </p:cNvSpPr>
          <p:nvPr>
            <p:ph type="title"/>
          </p:nvPr>
        </p:nvSpPr>
        <p:spPr>
          <a:xfrm>
            <a:off x="677334" y="374678"/>
            <a:ext cx="8596668" cy="883920"/>
          </a:xfrm>
        </p:spPr>
        <p:txBody>
          <a:bodyPr vert="horz" lIns="91440" tIns="45720" rIns="91440" bIns="45720" rtlCol="0" anchor="t">
            <a:normAutofit/>
          </a:bodyPr>
          <a:lstStyle/>
          <a:p>
            <a:r>
              <a:rPr lang="en-US" sz="4000" b="1" dirty="0">
                <a:solidFill>
                  <a:srgbClr val="0070C0"/>
                </a:solidFill>
              </a:rPr>
              <a:t>f)  Keel Assessment</a:t>
            </a:r>
          </a:p>
        </p:txBody>
      </p:sp>
      <p:sp>
        <p:nvSpPr>
          <p:cNvPr id="3" name="Content Placeholder 2">
            <a:extLst>
              <a:ext uri="{FF2B5EF4-FFF2-40B4-BE49-F238E27FC236}">
                <a16:creationId xmlns:a16="http://schemas.microsoft.com/office/drawing/2014/main" xmlns="" id="{00D9E61C-D547-4192-B661-7A42CE0833E8}"/>
              </a:ext>
            </a:extLst>
          </p:cNvPr>
          <p:cNvSpPr>
            <a:spLocks noGrp="1"/>
          </p:cNvSpPr>
          <p:nvPr>
            <p:ph idx="1"/>
          </p:nvPr>
        </p:nvSpPr>
        <p:spPr>
          <a:xfrm>
            <a:off x="677333" y="1383349"/>
            <a:ext cx="9268923" cy="5215571"/>
          </a:xfrm>
        </p:spPr>
        <p:txBody>
          <a:bodyPr>
            <a:normAutofit fontScale="85000" lnSpcReduction="20000"/>
          </a:bodyPr>
          <a:lstStyle/>
          <a:p>
            <a:pPr marL="0" indent="0">
              <a:buNone/>
            </a:pPr>
            <a:r>
              <a:rPr lang="en-US" sz="3200" b="1" u="sng" dirty="0">
                <a:latin typeface="Tw Cen MT" panose="020B0602020104020603" pitchFamily="34" charset="0"/>
              </a:rPr>
              <a:t>Rule:</a:t>
            </a:r>
            <a:r>
              <a:rPr lang="en-US" sz="3200" b="1" dirty="0">
                <a:latin typeface="Tw Cen MT" panose="020B0602020104020603" pitchFamily="34" charset="0"/>
              </a:rPr>
              <a:t>  </a:t>
            </a:r>
            <a:r>
              <a:rPr lang="en-US" sz="3500" dirty="0">
                <a:latin typeface="Tw Cen MT" panose="020B0602020104020603" pitchFamily="34" charset="0"/>
              </a:rPr>
              <a:t>Adopt a numerical keel assessment system based on: </a:t>
            </a:r>
            <a:endParaRPr lang="en-US" sz="2800" dirty="0">
              <a:latin typeface="Tw Cen MT" panose="020B0602020104020603" pitchFamily="34" charset="0"/>
            </a:endParaRPr>
          </a:p>
          <a:p>
            <a:pPr lvl="1"/>
            <a:r>
              <a:rPr lang="en-US" sz="3000" dirty="0">
                <a:latin typeface="Tw Cen MT" panose="020B0602020104020603" pitchFamily="34" charset="0"/>
              </a:rPr>
              <a:t>Low center of gravity and/or </a:t>
            </a:r>
          </a:p>
          <a:p>
            <a:pPr lvl="1"/>
            <a:r>
              <a:rPr lang="en-US" sz="3000" dirty="0">
                <a:latin typeface="Tw Cen MT" panose="020B0602020104020603" pitchFamily="34" charset="0"/>
              </a:rPr>
              <a:t>Modern high aspect ratio efficient keel foil sections</a:t>
            </a:r>
          </a:p>
          <a:p>
            <a:pPr lvl="1"/>
            <a:r>
              <a:rPr lang="en-US" sz="3000" dirty="0">
                <a:latin typeface="Tw Cen MT" panose="020B0602020104020603" pitchFamily="34" charset="0"/>
              </a:rPr>
              <a:t>Associated with a collection of keel design types outlined in sketches </a:t>
            </a:r>
          </a:p>
          <a:p>
            <a:pPr lvl="1"/>
            <a:r>
              <a:rPr lang="en-US" sz="3000" dirty="0">
                <a:latin typeface="Tw Cen MT" panose="020B0602020104020603" pitchFamily="34" charset="0"/>
              </a:rPr>
              <a:t>The proposed adjustment values should be utilized </a:t>
            </a:r>
            <a:r>
              <a:rPr lang="hu-HU" sz="3000" dirty="0">
                <a:latin typeface="Tw Cen MT" panose="020B0602020104020603" pitchFamily="34" charset="0"/>
              </a:rPr>
              <a:t>primarily </a:t>
            </a:r>
            <a:r>
              <a:rPr lang="en-US" sz="3000" dirty="0">
                <a:latin typeface="Tw Cen MT" panose="020B0602020104020603" pitchFamily="34" charset="0"/>
              </a:rPr>
              <a:t>at the time of initial assessment of: </a:t>
            </a:r>
          </a:p>
          <a:p>
            <a:pPr lvl="2"/>
            <a:r>
              <a:rPr lang="en-US" sz="2800" dirty="0">
                <a:latin typeface="Tw Cen MT" panose="020B0602020104020603" pitchFamily="34" charset="0"/>
              </a:rPr>
              <a:t>(</a:t>
            </a:r>
            <a:r>
              <a:rPr lang="en-US" sz="2800" dirty="0" err="1">
                <a:latin typeface="Tw Cen MT" panose="020B0602020104020603" pitchFamily="34" charset="0"/>
              </a:rPr>
              <a:t>i</a:t>
            </a:r>
            <a:r>
              <a:rPr lang="en-US" sz="2800" dirty="0">
                <a:latin typeface="Tw Cen MT" panose="020B0602020104020603" pitchFamily="34" charset="0"/>
              </a:rPr>
              <a:t>) new boats to PHRF-LO as compared to similar boats and keels,</a:t>
            </a:r>
          </a:p>
          <a:p>
            <a:pPr lvl="2"/>
            <a:r>
              <a:rPr lang="en-US" sz="2800" dirty="0">
                <a:latin typeface="Tw Cen MT" panose="020B0602020104020603" pitchFamily="34" charset="0"/>
              </a:rPr>
              <a:t>(ii) same boats with different keel options on relative basis, and </a:t>
            </a:r>
          </a:p>
          <a:p>
            <a:pPr lvl="2"/>
            <a:r>
              <a:rPr lang="en-US" sz="2800" dirty="0">
                <a:latin typeface="Tw Cen MT" panose="020B0602020104020603" pitchFamily="34" charset="0"/>
              </a:rPr>
              <a:t>(iii) keel modifications to an existing class of boat.</a:t>
            </a:r>
          </a:p>
        </p:txBody>
      </p:sp>
    </p:spTree>
    <p:extLst>
      <p:ext uri="{BB962C8B-B14F-4D97-AF65-F5344CB8AC3E}">
        <p14:creationId xmlns:p14="http://schemas.microsoft.com/office/powerpoint/2010/main" val="1127692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96996C5-2648-4F61-8529-98A95C9BC831}"/>
              </a:ext>
            </a:extLst>
          </p:cNvPr>
          <p:cNvSpPr>
            <a:spLocks noGrp="1"/>
          </p:cNvSpPr>
          <p:nvPr>
            <p:ph type="title"/>
          </p:nvPr>
        </p:nvSpPr>
        <p:spPr>
          <a:xfrm>
            <a:off x="559769" y="95099"/>
            <a:ext cx="8596668" cy="682141"/>
          </a:xfrm>
        </p:spPr>
        <p:txBody>
          <a:bodyPr vert="horz" lIns="91440" tIns="45720" rIns="91440" bIns="45720" rtlCol="0" anchor="t">
            <a:noAutofit/>
          </a:bodyPr>
          <a:lstStyle/>
          <a:p>
            <a:r>
              <a:rPr lang="en-US" sz="4000" b="1" dirty="0">
                <a:solidFill>
                  <a:srgbClr val="0070C0"/>
                </a:solidFill>
              </a:rPr>
              <a:t>f)  Keel Assessment</a:t>
            </a:r>
          </a:p>
        </p:txBody>
      </p:sp>
      <p:pic>
        <p:nvPicPr>
          <p:cNvPr id="5" name="Picture 4">
            <a:extLst>
              <a:ext uri="{FF2B5EF4-FFF2-40B4-BE49-F238E27FC236}">
                <a16:creationId xmlns:a16="http://schemas.microsoft.com/office/drawing/2014/main" xmlns="" id="{B38D3834-7715-4AD7-BB31-E4418608CA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1914" y="181444"/>
            <a:ext cx="4945562" cy="6495111"/>
          </a:xfrm>
          <a:prstGeom prst="rect">
            <a:avLst/>
          </a:prstGeom>
        </p:spPr>
      </p:pic>
      <p:graphicFrame>
        <p:nvGraphicFramePr>
          <p:cNvPr id="7" name="Table 6">
            <a:extLst>
              <a:ext uri="{FF2B5EF4-FFF2-40B4-BE49-F238E27FC236}">
                <a16:creationId xmlns:a16="http://schemas.microsoft.com/office/drawing/2014/main" xmlns="" id="{F7D6518A-E4E4-4F53-8E92-527CE14D96BA}"/>
              </a:ext>
            </a:extLst>
          </p:cNvPr>
          <p:cNvGraphicFramePr>
            <a:graphicFrameLocks noGrp="1"/>
          </p:cNvGraphicFramePr>
          <p:nvPr>
            <p:extLst>
              <p:ext uri="{D42A27DB-BD31-4B8C-83A1-F6EECF244321}">
                <p14:modId xmlns:p14="http://schemas.microsoft.com/office/powerpoint/2010/main" val="2105782292"/>
              </p:ext>
            </p:extLst>
          </p:nvPr>
        </p:nvGraphicFramePr>
        <p:xfrm>
          <a:off x="269303" y="649967"/>
          <a:ext cx="5532520" cy="6027451"/>
        </p:xfrm>
        <a:graphic>
          <a:graphicData uri="http://schemas.openxmlformats.org/drawingml/2006/table">
            <a:tbl>
              <a:tblPr firstRow="1" firstCol="1" bandRow="1">
                <a:tableStyleId>{5C22544A-7EE6-4342-B048-85BDC9FD1C3A}</a:tableStyleId>
              </a:tblPr>
              <a:tblGrid>
                <a:gridCol w="416834">
                  <a:extLst>
                    <a:ext uri="{9D8B030D-6E8A-4147-A177-3AD203B41FA5}">
                      <a16:colId xmlns:a16="http://schemas.microsoft.com/office/drawing/2014/main" xmlns="" val="1798147650"/>
                    </a:ext>
                  </a:extLst>
                </a:gridCol>
                <a:gridCol w="335992">
                  <a:extLst>
                    <a:ext uri="{9D8B030D-6E8A-4147-A177-3AD203B41FA5}">
                      <a16:colId xmlns:a16="http://schemas.microsoft.com/office/drawing/2014/main" xmlns="" val="3586668394"/>
                    </a:ext>
                  </a:extLst>
                </a:gridCol>
                <a:gridCol w="2509425">
                  <a:extLst>
                    <a:ext uri="{9D8B030D-6E8A-4147-A177-3AD203B41FA5}">
                      <a16:colId xmlns:a16="http://schemas.microsoft.com/office/drawing/2014/main" xmlns="" val="1803921053"/>
                    </a:ext>
                  </a:extLst>
                </a:gridCol>
                <a:gridCol w="602935">
                  <a:extLst>
                    <a:ext uri="{9D8B030D-6E8A-4147-A177-3AD203B41FA5}">
                      <a16:colId xmlns:a16="http://schemas.microsoft.com/office/drawing/2014/main" xmlns="" val="1297871556"/>
                    </a:ext>
                  </a:extLst>
                </a:gridCol>
                <a:gridCol w="833667">
                  <a:extLst>
                    <a:ext uri="{9D8B030D-6E8A-4147-A177-3AD203B41FA5}">
                      <a16:colId xmlns:a16="http://schemas.microsoft.com/office/drawing/2014/main" xmlns="" val="212514913"/>
                    </a:ext>
                  </a:extLst>
                </a:gridCol>
                <a:gridCol w="833667">
                  <a:extLst>
                    <a:ext uri="{9D8B030D-6E8A-4147-A177-3AD203B41FA5}">
                      <a16:colId xmlns:a16="http://schemas.microsoft.com/office/drawing/2014/main" xmlns="" val="342375884"/>
                    </a:ext>
                  </a:extLst>
                </a:gridCol>
              </a:tblGrid>
              <a:tr h="313509">
                <a:tc gridSpan="6">
                  <a:txBody>
                    <a:bodyPr/>
                    <a:lstStyle/>
                    <a:p>
                      <a:pPr marL="0" marR="0" algn="ctr">
                        <a:lnSpc>
                          <a:spcPct val="115000"/>
                        </a:lnSpc>
                        <a:spcBef>
                          <a:spcPts val="0"/>
                        </a:spcBef>
                        <a:spcAft>
                          <a:spcPts val="0"/>
                        </a:spcAft>
                      </a:pPr>
                      <a:r>
                        <a:rPr lang="en-US" sz="1400" dirty="0">
                          <a:effectLst/>
                        </a:rPr>
                        <a:t>Fin Keel Types and penalties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712370260"/>
                  </a:ext>
                </a:extLst>
              </a:tr>
              <a:tr h="447500">
                <a:tc>
                  <a:txBody>
                    <a:bodyPr/>
                    <a:lstStyle/>
                    <a:p>
                      <a:pPr marL="0" marR="0" algn="ctr">
                        <a:lnSpc>
                          <a:spcPct val="115000"/>
                        </a:lnSpc>
                        <a:spcBef>
                          <a:spcPts val="0"/>
                        </a:spcBef>
                        <a:spcAft>
                          <a:spcPts val="0"/>
                        </a:spcAft>
                      </a:pPr>
                      <a:r>
                        <a:rPr lang="en-US" sz="1200" dirty="0">
                          <a:effectLst/>
                        </a:rPr>
                        <a:t>ID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tc>
                  <a:txBody>
                    <a:bodyPr/>
                    <a:lstStyle/>
                    <a:p>
                      <a:pPr marL="0" marR="0" algn="ctr">
                        <a:lnSpc>
                          <a:spcPct val="115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tc>
                  <a:txBody>
                    <a:bodyPr/>
                    <a:lstStyle/>
                    <a:p>
                      <a:pPr marL="0" marR="0" algn="ctr">
                        <a:lnSpc>
                          <a:spcPct val="115000"/>
                        </a:lnSpc>
                        <a:spcBef>
                          <a:spcPts val="0"/>
                        </a:spcBef>
                        <a:spcAft>
                          <a:spcPts val="0"/>
                        </a:spcAft>
                      </a:pPr>
                      <a:r>
                        <a:rPr lang="en-US" sz="1200" dirty="0">
                          <a:effectLst/>
                        </a:rPr>
                        <a:t>Description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tc>
                  <a:txBody>
                    <a:bodyPr/>
                    <a:lstStyle/>
                    <a:p>
                      <a:pPr marL="0" marR="0" algn="ctr">
                        <a:lnSpc>
                          <a:spcPct val="115000"/>
                        </a:lnSpc>
                        <a:spcBef>
                          <a:spcPts val="0"/>
                        </a:spcBef>
                        <a:spcAft>
                          <a:spcPts val="0"/>
                        </a:spcAft>
                      </a:pPr>
                      <a:r>
                        <a:rPr lang="en-US" sz="1200">
                          <a:effectLst/>
                        </a:rPr>
                        <a:t>Low CG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tc>
                  <a:txBody>
                    <a:bodyPr/>
                    <a:lstStyle/>
                    <a:p>
                      <a:pPr marL="0" marR="0" algn="ctr">
                        <a:lnSpc>
                          <a:spcPct val="115000"/>
                        </a:lnSpc>
                        <a:spcBef>
                          <a:spcPts val="0"/>
                        </a:spcBef>
                        <a:spcAft>
                          <a:spcPts val="0"/>
                        </a:spcAft>
                      </a:pPr>
                      <a:r>
                        <a:rPr lang="en-US" sz="1200">
                          <a:effectLst/>
                        </a:rPr>
                        <a:t>Efficient foil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tc>
                  <a:txBody>
                    <a:bodyPr/>
                    <a:lstStyle/>
                    <a:p>
                      <a:pPr marL="0" marR="0" algn="ctr">
                        <a:lnSpc>
                          <a:spcPct val="115000"/>
                        </a:lnSpc>
                        <a:spcBef>
                          <a:spcPts val="0"/>
                        </a:spcBef>
                        <a:spcAft>
                          <a:spcPts val="0"/>
                        </a:spcAft>
                      </a:pPr>
                      <a:r>
                        <a:rPr lang="en-US" sz="1200">
                          <a:effectLst/>
                        </a:rPr>
                        <a:t>Penalty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nchor="b"/>
                </a:tc>
                <a:extLst>
                  <a:ext uri="{0D108BD9-81ED-4DB2-BD59-A6C34878D82A}">
                    <a16:rowId xmlns:a16="http://schemas.microsoft.com/office/drawing/2014/main" xmlns="" val="3566242018"/>
                  </a:ext>
                </a:extLst>
              </a:tr>
              <a:tr h="216353">
                <a:tc>
                  <a:txBody>
                    <a:bodyPr/>
                    <a:lstStyle/>
                    <a:p>
                      <a:pPr marL="0" marR="0" algn="ctr">
                        <a:lnSpc>
                          <a:spcPct val="115000"/>
                        </a:lnSpc>
                        <a:spcBef>
                          <a:spcPts val="0"/>
                        </a:spcBef>
                        <a:spcAft>
                          <a:spcPts val="0"/>
                        </a:spcAft>
                      </a:pPr>
                      <a:r>
                        <a:rPr lang="en-US" sz="1200">
                          <a:effectLst/>
                        </a:rPr>
                        <a:t>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Traditional, attached rudder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3420603471"/>
                  </a:ext>
                </a:extLst>
              </a:tr>
              <a:tr h="447500">
                <a:tc>
                  <a:txBody>
                    <a:bodyPr/>
                    <a:lstStyle/>
                    <a:p>
                      <a:pPr marL="0" marR="0" algn="ctr">
                        <a:lnSpc>
                          <a:spcPct val="115000"/>
                        </a:lnSpc>
                        <a:spcBef>
                          <a:spcPts val="0"/>
                        </a:spcBef>
                        <a:spcAft>
                          <a:spcPts val="0"/>
                        </a:spcAft>
                      </a:pPr>
                      <a:r>
                        <a:rPr lang="en-US" sz="1200">
                          <a:effectLst/>
                        </a:rPr>
                        <a:t>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Long keel with separate rudder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3702603464"/>
                  </a:ext>
                </a:extLst>
              </a:tr>
              <a:tr h="216353">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Elliptical fin / </a:t>
                      </a:r>
                      <a:r>
                        <a:rPr lang="en-US" sz="1200" i="1" dirty="0">
                          <a:effectLst/>
                        </a:rPr>
                        <a:t>‘Mickey Mouse’</a:t>
                      </a:r>
                      <a:endParaRPr lang="en-US" sz="1200" i="1"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259237504"/>
                  </a:ext>
                </a:extLst>
              </a:tr>
              <a:tr h="216353">
                <a:tc>
                  <a:txBody>
                    <a:bodyPr/>
                    <a:lstStyle/>
                    <a:p>
                      <a:pPr marL="0" marR="0" algn="ctr">
                        <a:lnSpc>
                          <a:spcPct val="115000"/>
                        </a:lnSpc>
                        <a:spcBef>
                          <a:spcPts val="0"/>
                        </a:spcBef>
                        <a:spcAft>
                          <a:spcPts val="0"/>
                        </a:spcAft>
                      </a:pPr>
                      <a:r>
                        <a:rPr lang="en-US" sz="1200">
                          <a:effectLst/>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Tapered fin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2907714804"/>
                  </a:ext>
                </a:extLst>
              </a:tr>
              <a:tr h="216353">
                <a:tc>
                  <a:txBody>
                    <a:bodyPr/>
                    <a:lstStyle/>
                    <a:p>
                      <a:pPr marL="0" marR="0" algn="ctr">
                        <a:lnSpc>
                          <a:spcPct val="115000"/>
                        </a:lnSpc>
                        <a:spcBef>
                          <a:spcPts val="0"/>
                        </a:spcBef>
                        <a:spcAft>
                          <a:spcPts val="0"/>
                        </a:spcAft>
                      </a:pPr>
                      <a:r>
                        <a:rPr lang="en-US" sz="1200">
                          <a:effectLst/>
                        </a:rPr>
                        <a:t>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Straight fin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934241258"/>
                  </a:ext>
                </a:extLst>
              </a:tr>
              <a:tr h="216353">
                <a:tc>
                  <a:txBody>
                    <a:bodyPr/>
                    <a:lstStyle/>
                    <a:p>
                      <a:pPr marL="0" marR="0" algn="ctr">
                        <a:lnSpc>
                          <a:spcPct val="115000"/>
                        </a:lnSpc>
                        <a:spcBef>
                          <a:spcPts val="0"/>
                        </a:spcBef>
                        <a:spcAft>
                          <a:spcPts val="0"/>
                        </a:spcAft>
                      </a:pPr>
                      <a:r>
                        <a:rPr lang="en-US" sz="1200">
                          <a:effectLst/>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Straight deep fin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4191846693"/>
                  </a:ext>
                </a:extLst>
              </a:tr>
              <a:tr h="447500">
                <a:tc>
                  <a:txBody>
                    <a:bodyPr/>
                    <a:lstStyle/>
                    <a:p>
                      <a:pPr marL="0" marR="0" algn="ctr">
                        <a:lnSpc>
                          <a:spcPct val="115000"/>
                        </a:lnSpc>
                        <a:spcBef>
                          <a:spcPts val="0"/>
                        </a:spcBef>
                        <a:spcAft>
                          <a:spcPts val="0"/>
                        </a:spcAft>
                      </a:pPr>
                      <a:r>
                        <a:rPr lang="en-US" sz="1200">
                          <a:effectLst/>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Straight deep fin with vortex shedding tip</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969343969"/>
                  </a:ext>
                </a:extLst>
              </a:tr>
              <a:tr h="216353">
                <a:tc>
                  <a:txBody>
                    <a:bodyPr/>
                    <a:lstStyle/>
                    <a:p>
                      <a:pPr marL="0" marR="0" algn="ctr">
                        <a:lnSpc>
                          <a:spcPct val="115000"/>
                        </a:lnSpc>
                        <a:spcBef>
                          <a:spcPts val="0"/>
                        </a:spcBef>
                        <a:spcAft>
                          <a:spcPts val="0"/>
                        </a:spcAft>
                      </a:pPr>
                      <a:r>
                        <a:rPr lang="en-US" sz="1200">
                          <a:effectLst/>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Flare, low CG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677106122"/>
                  </a:ext>
                </a:extLst>
              </a:tr>
              <a:tr h="216353">
                <a:tc>
                  <a:txBody>
                    <a:bodyPr/>
                    <a:lstStyle/>
                    <a:p>
                      <a:pPr marL="0" marR="0" algn="ctr">
                        <a:lnSpc>
                          <a:spcPct val="115000"/>
                        </a:lnSpc>
                        <a:spcBef>
                          <a:spcPts val="0"/>
                        </a:spcBef>
                        <a:spcAft>
                          <a:spcPts val="0"/>
                        </a:spcAft>
                      </a:pPr>
                      <a:r>
                        <a:rPr lang="en-US" sz="1200">
                          <a:effectLst/>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Flare, low CG deep fin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1621972927"/>
                  </a:ext>
                </a:extLst>
              </a:tr>
              <a:tr h="447500">
                <a:tc>
                  <a:txBody>
                    <a:bodyPr/>
                    <a:lstStyle/>
                    <a:p>
                      <a:pPr marL="0" marR="0" algn="ctr">
                        <a:lnSpc>
                          <a:spcPct val="115000"/>
                        </a:lnSpc>
                        <a:spcBef>
                          <a:spcPts val="0"/>
                        </a:spcBef>
                        <a:spcAft>
                          <a:spcPts val="0"/>
                        </a:spcAft>
                      </a:pPr>
                      <a:r>
                        <a:rPr lang="en-US" sz="1200">
                          <a:effectLst/>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Flare, low CG deep fin with vortex shedding tip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2037357745"/>
                  </a:ext>
                </a:extLst>
              </a:tr>
              <a:tr h="216353">
                <a:tc>
                  <a:txBody>
                    <a:bodyPr/>
                    <a:lstStyle/>
                    <a:p>
                      <a:pPr marL="0" marR="0" algn="ctr">
                        <a:lnSpc>
                          <a:spcPct val="115000"/>
                        </a:lnSpc>
                        <a:spcBef>
                          <a:spcPts val="0"/>
                        </a:spcBef>
                        <a:spcAft>
                          <a:spcPts val="0"/>
                        </a:spcAft>
                      </a:pPr>
                      <a:r>
                        <a:rPr lang="en-US" sz="1200">
                          <a:effectLst/>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'L' Bulb, low CG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3413204001"/>
                  </a:ext>
                </a:extLst>
              </a:tr>
              <a:tr h="216353">
                <a:tc>
                  <a:txBody>
                    <a:bodyPr/>
                    <a:lstStyle/>
                    <a:p>
                      <a:pPr marL="0" marR="0" algn="ctr">
                        <a:lnSpc>
                          <a:spcPct val="115000"/>
                        </a:lnSpc>
                        <a:spcBef>
                          <a:spcPts val="0"/>
                        </a:spcBef>
                        <a:spcAft>
                          <a:spcPts val="0"/>
                        </a:spcAft>
                      </a:pPr>
                      <a:r>
                        <a:rPr lang="en-US" sz="1200">
                          <a:effectLst/>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'L' Bulb, shoal draft, low CG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2075749509"/>
                  </a:ext>
                </a:extLst>
              </a:tr>
              <a:tr h="447500">
                <a:tc>
                  <a:txBody>
                    <a:bodyPr/>
                    <a:lstStyle/>
                    <a:p>
                      <a:pPr marL="0" marR="0" algn="ctr">
                        <a:lnSpc>
                          <a:spcPct val="115000"/>
                        </a:lnSpc>
                        <a:spcBef>
                          <a:spcPts val="0"/>
                        </a:spcBef>
                        <a:spcAft>
                          <a:spcPts val="0"/>
                        </a:spcAft>
                      </a:pPr>
                      <a:r>
                        <a:rPr lang="en-US" sz="1200">
                          <a:effectLst/>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b)</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'L' Bulb, shoal draft, low CG with vortex shedding tip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3484484276"/>
                  </a:ext>
                </a:extLst>
              </a:tr>
              <a:tr h="447500">
                <a:tc>
                  <a:txBody>
                    <a:bodyPr/>
                    <a:lstStyle/>
                    <a:p>
                      <a:pPr marL="0" marR="0" algn="ctr">
                        <a:lnSpc>
                          <a:spcPct val="115000"/>
                        </a:lnSpc>
                        <a:spcBef>
                          <a:spcPts val="0"/>
                        </a:spcBef>
                        <a:spcAft>
                          <a:spcPts val="0"/>
                        </a:spcAft>
                      </a:pPr>
                      <a:r>
                        <a:rPr lang="en-US" sz="1200">
                          <a:effectLst/>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'L' Bulb, shoal draft, low CG, Scheel design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2373974381"/>
                  </a:ext>
                </a:extLst>
              </a:tr>
              <a:tr h="216353">
                <a:tc>
                  <a:txBody>
                    <a:bodyPr/>
                    <a:lstStyle/>
                    <a:p>
                      <a:pPr marL="0" marR="0" algn="ctr">
                        <a:lnSpc>
                          <a:spcPct val="115000"/>
                        </a:lnSpc>
                        <a:spcBef>
                          <a:spcPts val="0"/>
                        </a:spcBef>
                        <a:spcAft>
                          <a:spcPts val="0"/>
                        </a:spcAft>
                      </a:pPr>
                      <a:r>
                        <a:rPr lang="en-US" sz="1200">
                          <a:effectLst/>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'T' Bulb, deep fin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2322471914"/>
                  </a:ext>
                </a:extLst>
              </a:tr>
              <a:tr h="216353">
                <a:tc>
                  <a:txBody>
                    <a:bodyPr/>
                    <a:lstStyle/>
                    <a:p>
                      <a:pPr marL="0" marR="0" algn="ctr">
                        <a:lnSpc>
                          <a:spcPct val="115000"/>
                        </a:lnSpc>
                        <a:spcBef>
                          <a:spcPts val="0"/>
                        </a:spcBef>
                        <a:spcAft>
                          <a:spcPts val="0"/>
                        </a:spcAft>
                      </a:pPr>
                      <a:r>
                        <a:rPr lang="en-US" sz="1200">
                          <a:effectLst/>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a)</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'T' Bulb, shoal draft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1160447987"/>
                  </a:ext>
                </a:extLst>
              </a:tr>
              <a:tr h="216353">
                <a:tc>
                  <a:txBody>
                    <a:bodyPr/>
                    <a:lstStyle/>
                    <a:p>
                      <a:pPr marL="0" marR="0" algn="ctr">
                        <a:lnSpc>
                          <a:spcPct val="115000"/>
                        </a:lnSpc>
                        <a:spcBef>
                          <a:spcPts val="0"/>
                        </a:spcBef>
                        <a:spcAft>
                          <a:spcPts val="0"/>
                        </a:spcAft>
                      </a:pPr>
                      <a:r>
                        <a:rPr lang="en-US" sz="1200">
                          <a:effectLst/>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'L' Bulb, deep fin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1889951782"/>
                  </a:ext>
                </a:extLst>
              </a:tr>
              <a:tr h="216353">
                <a:tc>
                  <a:txBody>
                    <a:bodyPr/>
                    <a:lstStyle/>
                    <a:p>
                      <a:pPr marL="0" marR="0" algn="ctr">
                        <a:lnSpc>
                          <a:spcPct val="115000"/>
                        </a:lnSpc>
                        <a:spcBef>
                          <a:spcPts val="0"/>
                        </a:spcBef>
                        <a:spcAft>
                          <a:spcPts val="0"/>
                        </a:spcAft>
                      </a:pPr>
                      <a:r>
                        <a:rPr lang="en-US" sz="1200">
                          <a:effectLst/>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Deep Bulb with winglets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719365420"/>
                  </a:ext>
                </a:extLst>
              </a:tr>
              <a:tr h="216353">
                <a:tc>
                  <a:txBody>
                    <a:bodyPr/>
                    <a:lstStyle/>
                    <a:p>
                      <a:pPr marL="0" marR="0" algn="ctr">
                        <a:lnSpc>
                          <a:spcPct val="115000"/>
                        </a:lnSpc>
                        <a:spcBef>
                          <a:spcPts val="0"/>
                        </a:spcBef>
                        <a:spcAft>
                          <a:spcPts val="0"/>
                        </a:spcAft>
                      </a:pPr>
                      <a:r>
                        <a:rPr lang="en-US" sz="1200">
                          <a:effectLst/>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nSpc>
                          <a:spcPct val="115000"/>
                        </a:lnSpc>
                        <a:spcBef>
                          <a:spcPts val="0"/>
                        </a:spcBef>
                        <a:spcAft>
                          <a:spcPts val="0"/>
                        </a:spcAft>
                      </a:pPr>
                      <a:r>
                        <a:rPr lang="en-US" sz="1200" dirty="0">
                          <a:effectLst/>
                        </a:rPr>
                        <a:t>Wing keel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a:effectLst/>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tc>
                  <a:txBody>
                    <a:bodyPr/>
                    <a:lstStyle/>
                    <a:p>
                      <a:pPr marL="0" marR="0" algn="ctr">
                        <a:lnSpc>
                          <a:spcPct val="115000"/>
                        </a:lnSpc>
                        <a:spcBef>
                          <a:spcPts val="0"/>
                        </a:spcBef>
                        <a:spcAft>
                          <a:spcPts val="0"/>
                        </a:spcAft>
                      </a:pPr>
                      <a:r>
                        <a:rPr lang="en-US" sz="1200" dirty="0">
                          <a:effectLst/>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5260" marR="45260" marT="0" marB="0"/>
                </a:tc>
                <a:extLst>
                  <a:ext uri="{0D108BD9-81ED-4DB2-BD59-A6C34878D82A}">
                    <a16:rowId xmlns:a16="http://schemas.microsoft.com/office/drawing/2014/main" xmlns="" val="475141900"/>
                  </a:ext>
                </a:extLst>
              </a:tr>
            </a:tbl>
          </a:graphicData>
        </a:graphic>
      </p:graphicFrame>
    </p:spTree>
    <p:extLst>
      <p:ext uri="{BB962C8B-B14F-4D97-AF65-F5344CB8AC3E}">
        <p14:creationId xmlns:p14="http://schemas.microsoft.com/office/powerpoint/2010/main" val="110695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796996C5-2648-4F61-8529-98A95C9BC831}"/>
              </a:ext>
            </a:extLst>
          </p:cNvPr>
          <p:cNvSpPr>
            <a:spLocks noGrp="1"/>
          </p:cNvSpPr>
          <p:nvPr>
            <p:ph type="title"/>
          </p:nvPr>
        </p:nvSpPr>
        <p:spPr>
          <a:xfrm>
            <a:off x="677334" y="374678"/>
            <a:ext cx="8596668" cy="883920"/>
          </a:xfrm>
        </p:spPr>
        <p:txBody>
          <a:bodyPr vert="horz" lIns="91440" tIns="45720" rIns="91440" bIns="45720" rtlCol="0" anchor="t">
            <a:normAutofit/>
          </a:bodyPr>
          <a:lstStyle/>
          <a:p>
            <a:r>
              <a:rPr lang="en-US" sz="4000" b="1" dirty="0">
                <a:solidFill>
                  <a:srgbClr val="0070C0"/>
                </a:solidFill>
              </a:rPr>
              <a:t>f)  Keel Assessment</a:t>
            </a:r>
          </a:p>
        </p:txBody>
      </p:sp>
      <p:pic>
        <p:nvPicPr>
          <p:cNvPr id="8" name="Picture 7">
            <a:extLst>
              <a:ext uri="{FF2B5EF4-FFF2-40B4-BE49-F238E27FC236}">
                <a16:creationId xmlns:a16="http://schemas.microsoft.com/office/drawing/2014/main" xmlns="" id="{857415D4-DD57-48C3-A827-142009FE03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7018" y="270008"/>
            <a:ext cx="4619048" cy="6342857"/>
          </a:xfrm>
          <a:prstGeom prst="rect">
            <a:avLst/>
          </a:prstGeom>
        </p:spPr>
      </p:pic>
      <p:sp>
        <p:nvSpPr>
          <p:cNvPr id="11" name="Rectangle: Rounded Corners 10">
            <a:extLst>
              <a:ext uri="{FF2B5EF4-FFF2-40B4-BE49-F238E27FC236}">
                <a16:creationId xmlns:a16="http://schemas.microsoft.com/office/drawing/2014/main" xmlns="" id="{AF12F4B1-4D76-48F8-B94F-228CC0944B88}"/>
              </a:ext>
            </a:extLst>
          </p:cNvPr>
          <p:cNvSpPr/>
          <p:nvPr/>
        </p:nvSpPr>
        <p:spPr>
          <a:xfrm>
            <a:off x="6733903" y="633550"/>
            <a:ext cx="568234" cy="54864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a:t>14</a:t>
            </a:r>
          </a:p>
        </p:txBody>
      </p:sp>
      <p:sp>
        <p:nvSpPr>
          <p:cNvPr id="12" name="Rectangle: Rounded Corners 11">
            <a:extLst>
              <a:ext uri="{FF2B5EF4-FFF2-40B4-BE49-F238E27FC236}">
                <a16:creationId xmlns:a16="http://schemas.microsoft.com/office/drawing/2014/main" xmlns="" id="{9CDBFD97-370B-4184-A9E7-0285B9413CC8}"/>
              </a:ext>
            </a:extLst>
          </p:cNvPr>
          <p:cNvSpPr/>
          <p:nvPr/>
        </p:nvSpPr>
        <p:spPr>
          <a:xfrm>
            <a:off x="6733903" y="2814587"/>
            <a:ext cx="568234" cy="47788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a:t>15</a:t>
            </a:r>
          </a:p>
        </p:txBody>
      </p:sp>
      <p:sp>
        <p:nvSpPr>
          <p:cNvPr id="13" name="Rectangle: Rounded Corners 12">
            <a:extLst>
              <a:ext uri="{FF2B5EF4-FFF2-40B4-BE49-F238E27FC236}">
                <a16:creationId xmlns:a16="http://schemas.microsoft.com/office/drawing/2014/main" xmlns="" id="{3615688E-D626-482D-8936-64B748E3A469}"/>
              </a:ext>
            </a:extLst>
          </p:cNvPr>
          <p:cNvSpPr/>
          <p:nvPr/>
        </p:nvSpPr>
        <p:spPr>
          <a:xfrm>
            <a:off x="6683829" y="4782724"/>
            <a:ext cx="568234" cy="47788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a:t>16</a:t>
            </a:r>
          </a:p>
        </p:txBody>
      </p:sp>
      <p:graphicFrame>
        <p:nvGraphicFramePr>
          <p:cNvPr id="15" name="Table 14">
            <a:extLst>
              <a:ext uri="{FF2B5EF4-FFF2-40B4-BE49-F238E27FC236}">
                <a16:creationId xmlns:a16="http://schemas.microsoft.com/office/drawing/2014/main" xmlns="" id="{357D5739-8A42-49F8-89E6-10537F2B00C4}"/>
              </a:ext>
            </a:extLst>
          </p:cNvPr>
          <p:cNvGraphicFramePr>
            <a:graphicFrameLocks noGrp="1"/>
          </p:cNvGraphicFramePr>
          <p:nvPr>
            <p:extLst>
              <p:ext uri="{D42A27DB-BD31-4B8C-83A1-F6EECF244321}">
                <p14:modId xmlns:p14="http://schemas.microsoft.com/office/powerpoint/2010/main" val="4180387113"/>
              </p:ext>
            </p:extLst>
          </p:nvPr>
        </p:nvGraphicFramePr>
        <p:xfrm>
          <a:off x="267788" y="1537540"/>
          <a:ext cx="6106886" cy="2398191"/>
        </p:xfrm>
        <a:graphic>
          <a:graphicData uri="http://schemas.openxmlformats.org/drawingml/2006/table">
            <a:tbl>
              <a:tblPr firstRow="1" firstCol="1" bandRow="1">
                <a:tableStyleId>{5C22544A-7EE6-4342-B048-85BDC9FD1C3A}</a:tableStyleId>
              </a:tblPr>
              <a:tblGrid>
                <a:gridCol w="672852">
                  <a:extLst>
                    <a:ext uri="{9D8B030D-6E8A-4147-A177-3AD203B41FA5}">
                      <a16:colId xmlns:a16="http://schemas.microsoft.com/office/drawing/2014/main" xmlns="" val="1507662897"/>
                    </a:ext>
                  </a:extLst>
                </a:gridCol>
                <a:gridCol w="183803">
                  <a:extLst>
                    <a:ext uri="{9D8B030D-6E8A-4147-A177-3AD203B41FA5}">
                      <a16:colId xmlns:a16="http://schemas.microsoft.com/office/drawing/2014/main" xmlns="" val="4067543654"/>
                    </a:ext>
                  </a:extLst>
                </a:gridCol>
                <a:gridCol w="2572052">
                  <a:extLst>
                    <a:ext uri="{9D8B030D-6E8A-4147-A177-3AD203B41FA5}">
                      <a16:colId xmlns:a16="http://schemas.microsoft.com/office/drawing/2014/main" xmlns="" val="3120567286"/>
                    </a:ext>
                  </a:extLst>
                </a:gridCol>
                <a:gridCol w="636467">
                  <a:extLst>
                    <a:ext uri="{9D8B030D-6E8A-4147-A177-3AD203B41FA5}">
                      <a16:colId xmlns:a16="http://schemas.microsoft.com/office/drawing/2014/main" xmlns="" val="1052681287"/>
                    </a:ext>
                  </a:extLst>
                </a:gridCol>
                <a:gridCol w="1108684">
                  <a:extLst>
                    <a:ext uri="{9D8B030D-6E8A-4147-A177-3AD203B41FA5}">
                      <a16:colId xmlns:a16="http://schemas.microsoft.com/office/drawing/2014/main" xmlns="" val="1299398537"/>
                    </a:ext>
                  </a:extLst>
                </a:gridCol>
                <a:gridCol w="933028">
                  <a:extLst>
                    <a:ext uri="{9D8B030D-6E8A-4147-A177-3AD203B41FA5}">
                      <a16:colId xmlns:a16="http://schemas.microsoft.com/office/drawing/2014/main" xmlns="" val="1999699845"/>
                    </a:ext>
                  </a:extLst>
                </a:gridCol>
              </a:tblGrid>
              <a:tr h="565962">
                <a:tc>
                  <a:txBody>
                    <a:bodyPr/>
                    <a:lstStyle/>
                    <a:p>
                      <a:pPr marL="0" marR="0" algn="ctr">
                        <a:lnSpc>
                          <a:spcPct val="115000"/>
                        </a:lnSpc>
                        <a:spcBef>
                          <a:spcPts val="0"/>
                        </a:spcBef>
                        <a:spcAft>
                          <a:spcPts val="0"/>
                        </a:spcAft>
                      </a:pPr>
                      <a:r>
                        <a:rPr lang="en-CA" sz="1800">
                          <a:effectLst/>
                        </a:rPr>
                        <a:t>ID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CA" sz="1800" dirty="0">
                          <a:effectLst/>
                        </a:rPr>
                        <a:t>Description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CA" sz="1800">
                          <a:effectLst/>
                        </a:rPr>
                        <a:t>Low CG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CA" sz="1800">
                          <a:effectLst/>
                        </a:rPr>
                        <a:t>Efficient foil</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CA" sz="1800">
                          <a:effectLst/>
                        </a:rPr>
                        <a:t>Penalty</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280274506"/>
                  </a:ext>
                </a:extLst>
              </a:tr>
              <a:tr h="565962">
                <a:tc>
                  <a:txBody>
                    <a:bodyPr/>
                    <a:lstStyle/>
                    <a:p>
                      <a:pPr marL="0" marR="0" algn="ctr">
                        <a:lnSpc>
                          <a:spcPct val="115000"/>
                        </a:lnSpc>
                        <a:spcBef>
                          <a:spcPts val="0"/>
                        </a:spcBef>
                        <a:spcAft>
                          <a:spcPts val="0"/>
                        </a:spcAft>
                      </a:pPr>
                      <a:r>
                        <a:rPr lang="en-US" sz="1800">
                          <a:effectLst/>
                        </a:rPr>
                        <a:t>14.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Swing Keel exposed or in shoal draft casing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576978078"/>
                  </a:ext>
                </a:extLst>
              </a:tr>
              <a:tr h="565962">
                <a:tc>
                  <a:txBody>
                    <a:bodyPr/>
                    <a:lstStyle/>
                    <a:p>
                      <a:pPr marL="0" marR="0" algn="ctr">
                        <a:lnSpc>
                          <a:spcPct val="115000"/>
                        </a:lnSpc>
                        <a:spcBef>
                          <a:spcPts val="0"/>
                        </a:spcBef>
                        <a:spcAft>
                          <a:spcPts val="0"/>
                        </a:spcAft>
                      </a:pPr>
                      <a:r>
                        <a:rPr lang="en-US" sz="1800">
                          <a:effectLst/>
                        </a:rPr>
                        <a:t>15.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Centerboard</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834116023"/>
                  </a:ext>
                </a:extLst>
              </a:tr>
              <a:tr h="565962">
                <a:tc>
                  <a:txBody>
                    <a:bodyPr/>
                    <a:lstStyle/>
                    <a:p>
                      <a:pPr marL="0" marR="0" algn="ctr">
                        <a:lnSpc>
                          <a:spcPct val="115000"/>
                        </a:lnSpc>
                        <a:spcBef>
                          <a:spcPts val="0"/>
                        </a:spcBef>
                        <a:spcAft>
                          <a:spcPts val="0"/>
                        </a:spcAft>
                      </a:pPr>
                      <a:r>
                        <a:rPr lang="en-US" sz="1800">
                          <a:effectLst/>
                        </a:rPr>
                        <a:t>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800" dirty="0">
                          <a:effectLst/>
                        </a:rPr>
                        <a:t>Drop Keel (no bulb)/ Daggerboard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a:effectLst/>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dirty="0">
                          <a:effectLst/>
                        </a:rPr>
                        <a:t>+3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433786358"/>
                  </a:ext>
                </a:extLst>
              </a:tr>
            </a:tbl>
          </a:graphicData>
        </a:graphic>
      </p:graphicFrame>
    </p:spTree>
    <p:extLst>
      <p:ext uri="{BB962C8B-B14F-4D97-AF65-F5344CB8AC3E}">
        <p14:creationId xmlns:p14="http://schemas.microsoft.com/office/powerpoint/2010/main" val="3816488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5FF1421-2119-44F5-A070-038F1B741955}"/>
              </a:ext>
            </a:extLst>
          </p:cNvPr>
          <p:cNvSpPr>
            <a:spLocks noGrp="1"/>
          </p:cNvSpPr>
          <p:nvPr>
            <p:ph idx="1"/>
          </p:nvPr>
        </p:nvSpPr>
        <p:spPr>
          <a:xfrm>
            <a:off x="677334" y="1517385"/>
            <a:ext cx="8825895" cy="4732899"/>
          </a:xfrm>
        </p:spPr>
        <p:txBody>
          <a:bodyPr>
            <a:normAutofit/>
          </a:bodyPr>
          <a:lstStyle/>
          <a:p>
            <a:pPr marL="0" indent="0">
              <a:spcAft>
                <a:spcPts val="600"/>
              </a:spcAft>
              <a:buNone/>
            </a:pPr>
            <a:r>
              <a:rPr lang="en-US" sz="2400" b="1" u="sng" dirty="0"/>
              <a:t>Explanation:</a:t>
            </a:r>
            <a:r>
              <a:rPr lang="en-US" sz="2400" dirty="0"/>
              <a:t>  The present PHRF-LO Rule Manual has no consistent and concise guideline for numerically handicapping different type of keels either on absolute or relative basis.  The new rule provides a graded approach based on qualitative information available publicly.</a:t>
            </a:r>
          </a:p>
          <a:p>
            <a:pPr marL="0" indent="0">
              <a:spcAft>
                <a:spcPts val="600"/>
              </a:spcAft>
              <a:buNone/>
            </a:pPr>
            <a:r>
              <a:rPr lang="en-US" sz="2400" b="1" u="sng" dirty="0"/>
              <a:t>Impact:</a:t>
            </a:r>
            <a:r>
              <a:rPr lang="en-US" sz="2400" dirty="0"/>
              <a:t>  The aim is to provide consistent handicaps.</a:t>
            </a:r>
          </a:p>
          <a:p>
            <a:pPr marL="0" indent="0">
              <a:spcAft>
                <a:spcPts val="600"/>
              </a:spcAft>
              <a:buNone/>
            </a:pPr>
            <a:r>
              <a:rPr lang="en-US" sz="2400" dirty="0"/>
              <a:t>Help is provided to handicappers in addressing the speed potential of various keel designs, with attention to the recent technically advanced appendages.  Also there is a potential for re-visiting classes or boats in case of appeals or flags </a:t>
            </a:r>
            <a:r>
              <a:rPr lang="en-US" sz="2400"/>
              <a:t>raised in performance </a:t>
            </a:r>
            <a:r>
              <a:rPr lang="en-US" sz="2400" dirty="0"/>
              <a:t>assessment reviews. </a:t>
            </a:r>
          </a:p>
        </p:txBody>
      </p:sp>
      <p:sp>
        <p:nvSpPr>
          <p:cNvPr id="4" name="Title 1">
            <a:extLst>
              <a:ext uri="{FF2B5EF4-FFF2-40B4-BE49-F238E27FC236}">
                <a16:creationId xmlns:a16="http://schemas.microsoft.com/office/drawing/2014/main" xmlns="" id="{796996C5-2648-4F61-8529-98A95C9BC831}"/>
              </a:ext>
            </a:extLst>
          </p:cNvPr>
          <p:cNvSpPr>
            <a:spLocks noGrp="1"/>
          </p:cNvSpPr>
          <p:nvPr>
            <p:ph type="title"/>
          </p:nvPr>
        </p:nvSpPr>
        <p:spPr>
          <a:xfrm>
            <a:off x="677334" y="374678"/>
            <a:ext cx="8596668" cy="883920"/>
          </a:xfrm>
        </p:spPr>
        <p:txBody>
          <a:bodyPr vert="horz" lIns="91440" tIns="45720" rIns="91440" bIns="45720" rtlCol="0" anchor="t">
            <a:normAutofit/>
          </a:bodyPr>
          <a:lstStyle/>
          <a:p>
            <a:r>
              <a:rPr lang="en-US" sz="4000" b="1" dirty="0">
                <a:solidFill>
                  <a:srgbClr val="0070C0"/>
                </a:solidFill>
              </a:rPr>
              <a:t>f)  Keel Assessment</a:t>
            </a:r>
          </a:p>
        </p:txBody>
      </p:sp>
    </p:spTree>
    <p:extLst>
      <p:ext uri="{BB962C8B-B14F-4D97-AF65-F5344CB8AC3E}">
        <p14:creationId xmlns:p14="http://schemas.microsoft.com/office/powerpoint/2010/main" val="31451402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948F882-E762-4B25-B7AA-594CED8248E5}"/>
              </a:ext>
            </a:extLst>
          </p:cNvPr>
          <p:cNvSpPr>
            <a:spLocks noGrp="1"/>
          </p:cNvSpPr>
          <p:nvPr>
            <p:ph idx="1"/>
          </p:nvPr>
        </p:nvSpPr>
        <p:spPr>
          <a:xfrm>
            <a:off x="677334" y="1365069"/>
            <a:ext cx="8596668" cy="5277394"/>
          </a:xfrm>
        </p:spPr>
        <p:txBody>
          <a:bodyPr>
            <a:normAutofit/>
          </a:bodyPr>
          <a:lstStyle/>
          <a:p>
            <a:pPr marL="0" indent="0">
              <a:spcAft>
                <a:spcPts val="600"/>
              </a:spcAft>
              <a:buNone/>
            </a:pPr>
            <a:r>
              <a:rPr lang="en-US" sz="2800" b="1" u="sng" dirty="0">
                <a:effectLst/>
                <a:latin typeface="Calibri" panose="020F0502020204030204" pitchFamily="34" charset="0"/>
                <a:ea typeface="Calibri" panose="020F0502020204030204" pitchFamily="34" charset="0"/>
              </a:rPr>
              <a:t>Proposal:</a:t>
            </a:r>
            <a:r>
              <a:rPr lang="en-US" sz="2800" dirty="0">
                <a:effectLst/>
                <a:latin typeface="Calibri" panose="020F0502020204030204" pitchFamily="34" charset="0"/>
                <a:ea typeface="Calibri" panose="020F0502020204030204" pitchFamily="34" charset="0"/>
              </a:rPr>
              <a:t> Modify the Handicapping Rules applicable to changes to Part II of the Manual to include specifically to </a:t>
            </a:r>
            <a:r>
              <a:rPr lang="en-US" sz="2800" b="1" dirty="0">
                <a:effectLst/>
                <a:latin typeface="Calibri" panose="020F0502020204030204" pitchFamily="34" charset="0"/>
                <a:ea typeface="Calibri" panose="020F0502020204030204" pitchFamily="34" charset="0"/>
              </a:rPr>
              <a:t>"Section 6"</a:t>
            </a:r>
            <a:r>
              <a:rPr lang="en-US" sz="2800" dirty="0">
                <a:effectLst/>
                <a:latin typeface="Calibri" panose="020F0502020204030204" pitchFamily="34" charset="0"/>
                <a:ea typeface="Calibri" panose="020F0502020204030204" pitchFamily="34" charset="0"/>
              </a:rPr>
              <a:t> only.</a:t>
            </a:r>
          </a:p>
          <a:p>
            <a:pPr marL="0" indent="0">
              <a:spcAft>
                <a:spcPts val="600"/>
              </a:spcAft>
              <a:buNone/>
            </a:pPr>
            <a:r>
              <a:rPr lang="en-US" sz="2800" b="1" u="sng" dirty="0">
                <a:effectLst/>
                <a:latin typeface="Calibri" panose="020F0502020204030204" pitchFamily="34" charset="0"/>
                <a:ea typeface="Calibri" panose="020F0502020204030204" pitchFamily="34" charset="0"/>
              </a:rPr>
              <a:t>Explanation: </a:t>
            </a:r>
            <a:r>
              <a:rPr lang="en-US" sz="2800" dirty="0">
                <a:effectLst/>
                <a:latin typeface="Calibri" panose="020F0502020204030204" pitchFamily="34" charset="0"/>
                <a:ea typeface="Calibri" panose="020F0502020204030204" pitchFamily="34" charset="0"/>
              </a:rPr>
              <a:t>Section 2.3.:   Handicapping Changes that affect PART II Section 6 Adjustments to SP Handicaps of the Handicappers Manual, will be ready for presentation at the Annual Meeting, the year previous to when the changes take effect. With a "draft" of PART II available for viewing by Sept 1st of the previous year.</a:t>
            </a:r>
          </a:p>
          <a:p>
            <a:pPr marL="0" indent="0">
              <a:spcAft>
                <a:spcPts val="600"/>
              </a:spcAft>
              <a:buNone/>
            </a:pPr>
            <a:r>
              <a:rPr lang="en-US" sz="2800" b="1" u="sng" dirty="0">
                <a:effectLst/>
                <a:latin typeface="Calibri" panose="020F0502020204030204" pitchFamily="34" charset="0"/>
                <a:ea typeface="Calibri" panose="020F0502020204030204" pitchFamily="34" charset="0"/>
              </a:rPr>
              <a:t>NOTE:</a:t>
            </a:r>
            <a:r>
              <a:rPr lang="en-US" sz="2800" dirty="0">
                <a:effectLst/>
                <a:latin typeface="Calibri" panose="020F0502020204030204" pitchFamily="34" charset="0"/>
                <a:ea typeface="Calibri" panose="020F0502020204030204" pitchFamily="34" charset="0"/>
              </a:rPr>
              <a:t> Exceptions will be made for minor housekeeping corrections as noted.</a:t>
            </a:r>
          </a:p>
          <a:p>
            <a:endParaRPr lang="en-US" sz="3200" dirty="0">
              <a:effectLst/>
              <a:latin typeface="Calibri" panose="020F0502020204030204" pitchFamily="34" charset="0"/>
              <a:ea typeface="Calibri" panose="020F0502020204030204" pitchFamily="34" charset="0"/>
            </a:endParaRPr>
          </a:p>
          <a:p>
            <a:endParaRPr lang="en-US" dirty="0"/>
          </a:p>
        </p:txBody>
      </p:sp>
      <p:sp>
        <p:nvSpPr>
          <p:cNvPr id="4" name="Title 1">
            <a:extLst>
              <a:ext uri="{FF2B5EF4-FFF2-40B4-BE49-F238E27FC236}">
                <a16:creationId xmlns:a16="http://schemas.microsoft.com/office/drawing/2014/main" xmlns="" id="{54959BE8-3B73-45BE-8A0A-0965DDCD3649}"/>
              </a:ext>
            </a:extLst>
          </p:cNvPr>
          <p:cNvSpPr>
            <a:spLocks noGrp="1"/>
          </p:cNvSpPr>
          <p:nvPr>
            <p:ph type="title"/>
          </p:nvPr>
        </p:nvSpPr>
        <p:spPr>
          <a:xfrm>
            <a:off x="677334" y="374678"/>
            <a:ext cx="9152466" cy="883920"/>
          </a:xfrm>
        </p:spPr>
        <p:txBody>
          <a:bodyPr vert="horz" lIns="91440" tIns="45720" rIns="91440" bIns="45720" rtlCol="0" anchor="t">
            <a:normAutofit fontScale="90000"/>
          </a:bodyPr>
          <a:lstStyle/>
          <a:p>
            <a:r>
              <a:rPr lang="en-US" sz="4000" b="1" dirty="0">
                <a:solidFill>
                  <a:srgbClr val="0070C0"/>
                </a:solidFill>
              </a:rPr>
              <a:t>g)  Handicappers Manual Part I - Revision</a:t>
            </a:r>
          </a:p>
        </p:txBody>
      </p:sp>
    </p:spTree>
    <p:extLst>
      <p:ext uri="{BB962C8B-B14F-4D97-AF65-F5344CB8AC3E}">
        <p14:creationId xmlns:p14="http://schemas.microsoft.com/office/powerpoint/2010/main" val="127660291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326</TotalTime>
  <Words>1446</Words>
  <Application>Microsoft Office PowerPoint</Application>
  <PresentationFormat>Widescreen</PresentationFormat>
  <Paragraphs>216</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Times New Roman</vt:lpstr>
      <vt:lpstr>Trebuchet MS</vt:lpstr>
      <vt:lpstr>Tw Cen MT</vt:lpstr>
      <vt:lpstr>Wingdings 3</vt:lpstr>
      <vt:lpstr>Facet</vt:lpstr>
      <vt:lpstr>PHRF-LO AGM January 2021</vt:lpstr>
      <vt:lpstr>a) Minimum Symmetrical Spinnaker MG</vt:lpstr>
      <vt:lpstr>b) Spinnaker Girth Measurement</vt:lpstr>
      <vt:lpstr>c)  FS shall not be slower than NFS</vt:lpstr>
      <vt:lpstr>d)  CL Fixed Sprit Credit</vt:lpstr>
      <vt:lpstr>e)  Free Flying Genoa (FFG)</vt:lpstr>
      <vt:lpstr>e)  Free Flying Genoa (FFG) </vt:lpstr>
      <vt:lpstr>e)  Free Flying Genoa (FFG)</vt:lpstr>
      <vt:lpstr>Free Flying Genoa (FFG)</vt:lpstr>
      <vt:lpstr>e)  Free Flying Genoa (FFG)</vt:lpstr>
      <vt:lpstr>e)  Free Flying Genoa (FFG)</vt:lpstr>
      <vt:lpstr>e)  Free Flying Genoa (FFG)</vt:lpstr>
      <vt:lpstr>f)  Keel Assessment</vt:lpstr>
      <vt:lpstr>f)  Keel Assessment</vt:lpstr>
      <vt:lpstr>f)  Keel Assessment</vt:lpstr>
      <vt:lpstr>f)  Keel Assessment</vt:lpstr>
      <vt:lpstr>g)  Handicappers Manual Part I - Revision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PHRF-LO AGM January 2021</dc:title>
  <dc:creator>Adam</dc:creator>
  <cp:lastModifiedBy>Diana</cp:lastModifiedBy>
  <cp:revision>42</cp:revision>
  <dcterms:created xsi:type="dcterms:W3CDTF">2020-12-17T22:49:03Z</dcterms:created>
  <dcterms:modified xsi:type="dcterms:W3CDTF">2021-01-29T14:21:39Z</dcterms:modified>
</cp:coreProperties>
</file>